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embeddedFontLst>
    <p:embeddedFont>
      <p:font typeface="Roboto"/>
      <p:regular r:id="rId73"/>
      <p:bold r:id="rId74"/>
      <p:italic r:id="rId75"/>
      <p:boldItalic r:id="rId76"/>
    </p:embeddedFont>
    <p:embeddedFont>
      <p:font typeface="Inconsolata"/>
      <p:regular r:id="rId77"/>
      <p:bold r:id="rId78"/>
    </p:embeddedFont>
    <p:embeddedFont>
      <p:font typeface="Montserrat"/>
      <p:regular r:id="rId79"/>
      <p:bold r:id="rId80"/>
      <p:italic r:id="rId81"/>
      <p:boldItalic r:id="rId82"/>
    </p:embeddedFont>
    <p:embeddedFont>
      <p:font typeface="Work Sans"/>
      <p:regular r:id="rId83"/>
      <p:bold r:id="rId84"/>
      <p:italic r:id="rId85"/>
      <p:boldItalic r:id="rId86"/>
    </p:embeddedFont>
    <p:embeddedFont>
      <p:font typeface="Helvetica Neue"/>
      <p:regular r:id="rId87"/>
      <p:bold r:id="rId88"/>
      <p:italic r:id="rId89"/>
      <p:boldItalic r:id="rId90"/>
    </p:embeddedFont>
    <p:embeddedFont>
      <p:font typeface="Roboto Mono"/>
      <p:regular r:id="rId91"/>
      <p:bold r:id="rId92"/>
      <p:italic r:id="rId93"/>
      <p:boldItalic r:id="rId94"/>
    </p:embeddedFont>
    <p:embeddedFont>
      <p:font typeface="Merriweather"/>
      <p:regular r:id="rId95"/>
      <p:bold r:id="rId96"/>
      <p:italic r:id="rId97"/>
      <p:boldItalic r:id="rId98"/>
    </p:embeddedFont>
    <p:embeddedFont>
      <p:font typeface="Work Sans Regular"/>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862A0E-0DDE-460E-8BAF-8A6D9D57FA1B}">
  <a:tblStyle styleId="{B5862A0E-0DDE-460E-8BAF-8A6D9D57FA1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2" Type="http://schemas.openxmlformats.org/officeDocument/2006/relationships/font" Target="fonts/WorkSansRegular-boldItalic.fntdata"/><Relationship Id="rId101" Type="http://schemas.openxmlformats.org/officeDocument/2006/relationships/font" Target="fonts/WorkSansRegular-italic.fntdata"/><Relationship Id="rId100" Type="http://schemas.openxmlformats.org/officeDocument/2006/relationships/font" Target="fonts/WorkSansRegular-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Merriweather-regular.fntdata"/><Relationship Id="rId94" Type="http://schemas.openxmlformats.org/officeDocument/2006/relationships/font" Target="fonts/RobotoMono-boldItalic.fntdata"/><Relationship Id="rId97" Type="http://schemas.openxmlformats.org/officeDocument/2006/relationships/font" Target="fonts/Merriweather-italic.fntdata"/><Relationship Id="rId96" Type="http://schemas.openxmlformats.org/officeDocument/2006/relationships/font" Target="fonts/Merriweather-bold.fntdata"/><Relationship Id="rId11" Type="http://schemas.openxmlformats.org/officeDocument/2006/relationships/slide" Target="slides/slide5.xml"/><Relationship Id="rId99" Type="http://schemas.openxmlformats.org/officeDocument/2006/relationships/font" Target="fonts/WorkSansRegular-regular.fntdata"/><Relationship Id="rId10" Type="http://schemas.openxmlformats.org/officeDocument/2006/relationships/slide" Target="slides/slide4.xml"/><Relationship Id="rId98" Type="http://schemas.openxmlformats.org/officeDocument/2006/relationships/font" Target="fonts/Merriweather-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Mono-regular.fntdata"/><Relationship Id="rId90" Type="http://schemas.openxmlformats.org/officeDocument/2006/relationships/font" Target="fonts/HelveticaNeue-boldItalic.fntdata"/><Relationship Id="rId93" Type="http://schemas.openxmlformats.org/officeDocument/2006/relationships/font" Target="fonts/RobotoMono-italic.fntdata"/><Relationship Id="rId92" Type="http://schemas.openxmlformats.org/officeDocument/2006/relationships/font" Target="fonts/RobotoMono-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WorkSans-bold.fntdata"/><Relationship Id="rId83" Type="http://schemas.openxmlformats.org/officeDocument/2006/relationships/font" Target="fonts/WorkSans-regular.fntdata"/><Relationship Id="rId86" Type="http://schemas.openxmlformats.org/officeDocument/2006/relationships/font" Target="fonts/WorkSans-boldItalic.fntdata"/><Relationship Id="rId85" Type="http://schemas.openxmlformats.org/officeDocument/2006/relationships/font" Target="fonts/WorkSans-italic.fntdata"/><Relationship Id="rId88" Type="http://schemas.openxmlformats.org/officeDocument/2006/relationships/font" Target="fonts/HelveticaNeue-bold.fntdata"/><Relationship Id="rId87" Type="http://schemas.openxmlformats.org/officeDocument/2006/relationships/font" Target="fonts/HelveticaNeue-regular.fntdata"/><Relationship Id="rId89" Type="http://schemas.openxmlformats.org/officeDocument/2006/relationships/font" Target="fonts/HelveticaNeue-italic.fntdata"/><Relationship Id="rId80" Type="http://schemas.openxmlformats.org/officeDocument/2006/relationships/font" Target="fonts/Montserrat-bold.fntdata"/><Relationship Id="rId82" Type="http://schemas.openxmlformats.org/officeDocument/2006/relationships/font" Target="fonts/Montserrat-boldItalic.fntdata"/><Relationship Id="rId81"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regular.fntdata"/><Relationship Id="rId72" Type="http://schemas.openxmlformats.org/officeDocument/2006/relationships/slide" Target="slides/slide66.xml"/><Relationship Id="rId75" Type="http://schemas.openxmlformats.org/officeDocument/2006/relationships/font" Target="fonts/Roboto-italic.fntdata"/><Relationship Id="rId74" Type="http://schemas.openxmlformats.org/officeDocument/2006/relationships/font" Target="fonts/Roboto-bold.fntdata"/><Relationship Id="rId77" Type="http://schemas.openxmlformats.org/officeDocument/2006/relationships/font" Target="fonts/Inconsolata-regular.fntdata"/><Relationship Id="rId76" Type="http://schemas.openxmlformats.org/officeDocument/2006/relationships/font" Target="fonts/Roboto-boldItalic.fntdata"/><Relationship Id="rId79" Type="http://schemas.openxmlformats.org/officeDocument/2006/relationships/font" Target="fonts/Montserrat-regular.fntdata"/><Relationship Id="rId78" Type="http://schemas.openxmlformats.org/officeDocument/2006/relationships/font" Target="fonts/Inconsolata-bold.fntdata"/><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logistic-regression-the-basics-b1716661c71b"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logistic-regression-the-basics-b1716661c71b"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logistic-regression-the-basics-b1716661c71b"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logistic-regression-the-basics-b1716661c71b"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logistic-regression-the-basics-b1716661c71b"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utah12005/titanic-guided-by-a-confusion-matrix"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09c76480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09c76480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f83c1a50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f83c1a50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f83c1a506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f83c1a506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cf83c1a506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f83c1a506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f83c1a506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f83c1a506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f83c1a50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cf83c1a50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f83c1a50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f83c1a50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f83c1a50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cf83c1a50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7642b13e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7642b13e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1a24cc801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1a24cc801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f83c1a506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f83c1a506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f83c1a50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f83c1a50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1a24cc801_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1a24cc801_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1a24cc801_9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1a24cc801_9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1a24cc801_9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1a24cc801_9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f83c1a50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f83c1a506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7642b13e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7642b13e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7642b13e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7642b13e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7642b13e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7642b13e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7642b13e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7642b13e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7642b13e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7642b13e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7642b13e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7642b13e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f83c1a50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f83c1a50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7642b13e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a7642b13e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7642b13e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a7642b13e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7642b13e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7642b13e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cf83c1a506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cf83c1a506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cf83c1a506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cf83c1a506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a7642b13e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a7642b13e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7642b13e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7642b13e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a7642b13e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a7642b13e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a7642b13eb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a7642b13eb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7642b13eb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7642b13eb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f83c1a50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f83c1a50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7642b13eb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a7642b13eb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cf83c1a506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cf83c1a506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e1a24cc801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e1a24cc801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a7642b13eb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a7642b13eb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https://towardsdatascience.com/logistic-regression-the-basics-b1716661c71b</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7642b13e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7642b13e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https://towardsdatascience.com/logistic-regression-the-basics-b1716661c71b</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7642b13eb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a7642b13eb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https://towardsdatascience.com/logistic-regression-the-basics-b1716661c71b</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1a24cc801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1a24cc801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a7642b13eb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a7642b13eb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https://towardsdatascience.com/logistic-regression-the-basics-b1716661c71b</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7642b13eb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7642b13eb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https://towardsdatascience.com/logistic-regression-the-basics-b1716661c71b</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a7642b13e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a7642b13e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https://www.kaggle.com/utah12005/titanic-guided-by-a-confusion-matrix</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f83c1a50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f83c1a50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a7642b13eb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a7642b13eb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a7642b13eb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a7642b13eb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a7642b13eb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a7642b13eb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a7642b13eb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a7642b13eb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1a24cc80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1a24cc80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a7642b13eb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a7642b13eb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a7642b13eb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a7642b13eb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from spiegalhalter book - high accuracy of this simple rule - though naive - is just behind some more complex algorithms. Demonstrates the inadequcy of crude accuracy as a measure of performance. Random forest - best discrimination under ROC curve, probabilities from simple classication tree have the best brier score - no clear winner . table write up whiteboard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a7642b13eb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a7642b13eb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Clr>
                <a:schemeClr val="dk1"/>
              </a:buClr>
              <a:buSzPts val="1100"/>
              <a:buFont typeface="Arial"/>
              <a:buNone/>
            </a:pPr>
            <a:r>
              <a:rPr lang="en" sz="1050">
                <a:solidFill>
                  <a:schemeClr val="dk1"/>
                </a:solidFill>
              </a:rPr>
              <a:t>Our score slightly improved but not as much as we may have anticipated. By accounting for children, we regained 23 male children misclassified as victims. These passengers were transferred from false negatives to true positives.</a:t>
            </a:r>
            <a:endParaRPr sz="1050">
              <a:solidFill>
                <a:schemeClr val="dk1"/>
              </a:solidFill>
            </a:endParaRPr>
          </a:p>
          <a:p>
            <a:pPr indent="0" lvl="0" marL="0" rtl="0" algn="l">
              <a:lnSpc>
                <a:spcPct val="170000"/>
              </a:lnSpc>
              <a:spcBef>
                <a:spcPts val="900"/>
              </a:spcBef>
              <a:spcAft>
                <a:spcPts val="1200"/>
              </a:spcAft>
              <a:buNone/>
            </a:pPr>
            <a:r>
              <a:rPr lang="en" sz="1050">
                <a:solidFill>
                  <a:schemeClr val="dk1"/>
                </a:solidFill>
              </a:rPr>
              <a:t>At the same time, our improvements were offset by an increase in false positives. Not all children survived. To account for this increase, we need to add dimension to our model</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a7642b13eb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a7642b13eb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en" sz="1050">
                <a:solidFill>
                  <a:schemeClr val="dk1"/>
                </a:solidFill>
              </a:rPr>
              <a:t>Our score improved again. Given the low survival rate in class 3, we increased our true negatives and reduced our false positives. We're now accounting for women and children who died in class 3. However, our false negatives are back up again. And our F1 decreased. Contrary to our model's assertion, not all class 3 passengers died.Can we find something in our data to account for surviving class 3 passengers?It's tricky.First, surviving class 3 passengers were very lucky. All other passengers had more time, more access and less people to compete with for a seat in the lifeboats. We can't generalize what's largely attributable to chance.Second, whatever feature we identify to account for surviving class 3 passengers needs to apply to class 1 and 2 passengers as well. If not, we'll trade false negatives between features.We need a featured shared by all passengers to more accurately account for passengers in class 3</a:t>
            </a:r>
            <a:endParaRPr sz="1050">
              <a:solidFill>
                <a:schemeClr val="dk1"/>
              </a:solidFill>
            </a:endParaRPr>
          </a:p>
          <a:p>
            <a:pPr indent="0" lvl="0" marL="0" rtl="0" algn="l">
              <a:lnSpc>
                <a:spcPct val="170000"/>
              </a:lnSpc>
              <a:spcBef>
                <a:spcPts val="900"/>
              </a:spcBef>
              <a:spcAft>
                <a:spcPts val="1200"/>
              </a:spcAft>
              <a:buNone/>
            </a:pPr>
            <a:r>
              <a:t/>
            </a:r>
            <a:endParaRPr sz="1050">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a7642b13eb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a7642b13eb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en" sz="1050">
                <a:solidFill>
                  <a:schemeClr val="dk1"/>
                </a:solidFill>
              </a:rPr>
              <a:t>Had to create a feature called family based on surname etc , </a:t>
            </a:r>
            <a:r>
              <a:rPr lang="en" sz="1050">
                <a:solidFill>
                  <a:schemeClr val="dk1"/>
                </a:solidFill>
                <a:highlight>
                  <a:srgbClr val="FFFFFF"/>
                </a:highlight>
              </a:rPr>
              <a:t>By accounting for perishing mothers/wives, we greatly improved our accuracy and reduced our false positives. It makes sense our model reduces false positives since we're making connections between people who likely died. The trade off between false positive and true negative is likely male children traveling in class 3 who we misclassified as survivors.</a:t>
            </a:r>
            <a:endParaRPr sz="1050">
              <a:solidFill>
                <a:schemeClr val="dk1"/>
              </a:solidFill>
            </a:endParaRPr>
          </a:p>
          <a:p>
            <a:pPr indent="0" lvl="0" marL="0" rtl="0" algn="l">
              <a:lnSpc>
                <a:spcPct val="170000"/>
              </a:lnSpc>
              <a:spcBef>
                <a:spcPts val="900"/>
              </a:spcBef>
              <a:spcAft>
                <a:spcPts val="1200"/>
              </a:spcAft>
              <a:buNone/>
            </a:pPr>
            <a:r>
              <a:t/>
            </a:r>
            <a:endParaRPr sz="105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f83c1a506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f83c1a506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a7642b13eb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a7642b13eb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en" sz="1050">
                <a:solidFill>
                  <a:schemeClr val="dk1"/>
                </a:solidFill>
                <a:highlight>
                  <a:srgbClr val="FFFFFF"/>
                </a:highlight>
              </a:rPr>
              <a:t>By connecting male survivors (surviving_father_husband) with their families, we reduced our false negatives. The trade off between false negative and true positives is likely the male adults and male children in class 3 we misclassified as victims.</a:t>
            </a:r>
            <a:endParaRPr sz="1050">
              <a:solidFill>
                <a:schemeClr val="dk1"/>
              </a:solidFill>
            </a:endParaRPr>
          </a:p>
          <a:p>
            <a:pPr indent="0" lvl="0" marL="0" rtl="0" algn="l">
              <a:lnSpc>
                <a:spcPct val="170000"/>
              </a:lnSpc>
              <a:spcBef>
                <a:spcPts val="900"/>
              </a:spcBef>
              <a:spcAft>
                <a:spcPts val="1200"/>
              </a:spcAft>
              <a:buNone/>
            </a:pPr>
            <a:r>
              <a:t/>
            </a:r>
            <a:endParaRPr sz="1050">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e1a24cc80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e1a24cc80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cf83c1a506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cf83c1a506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cf83c1a506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cf83c1a506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a7642b13eb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a7642b13eb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1200"/>
              </a:spcAft>
              <a:buNone/>
            </a:pPr>
            <a:r>
              <a:t/>
            </a:r>
            <a:endParaRPr sz="1050">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cf83c1a506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cf83c1a506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1200"/>
              </a:spcAft>
              <a:buNone/>
            </a:pPr>
            <a:r>
              <a:t/>
            </a:r>
            <a:endParaRPr sz="1050">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e1a24cc801_9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e1a24cc801_9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1200"/>
              </a:spcAft>
              <a:buNone/>
            </a:pPr>
            <a:r>
              <a:t/>
            </a:r>
            <a:endParaRPr sz="105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f83c1a50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f83c1a50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f83c1a50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f83c1a50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f83c1a506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f83c1a506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hyperlink" Target="https://www.sisense.com/blog/use-self-joins-to-calculate-your-retention-churn-and-reactivation-metric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hyperlink" Target="https://towardsdatascience.com/linear-regression-the-basics-4daad1aeb845"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20.jpg"/><Relationship Id="rId5" Type="http://schemas.openxmlformats.org/officeDocument/2006/relationships/image" Target="../media/image18.jpg"/><Relationship Id="rId6" Type="http://schemas.openxmlformats.org/officeDocument/2006/relationships/image" Target="../media/image17.png"/><Relationship Id="rId7"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6.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6.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6.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6.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6.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6.png"/><Relationship Id="rId4" Type="http://schemas.openxmlformats.org/officeDocument/2006/relationships/hyperlink" Target="https://scikit-learn.org/stable/auto_examples/model_selection/plot_confusion_matrix.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6.png"/><Relationship Id="rId4" Type="http://schemas.openxmlformats.org/officeDocument/2006/relationships/image" Target="../media/image2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36.png"/><Relationship Id="rId6"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6.png"/><Relationship Id="rId4" Type="http://schemas.openxmlformats.org/officeDocument/2006/relationships/image" Target="../media/image36.png"/><Relationship Id="rId5" Type="http://schemas.openxmlformats.org/officeDocument/2006/relationships/image" Target="../media/image23.png"/><Relationship Id="rId6"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4.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6.png"/><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6.png"/><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6.png"/><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6.png"/><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6.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6.pn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6.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6.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6.png"/><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6.png"/><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6.png"/><Relationship Id="rId4" Type="http://schemas.openxmlformats.org/officeDocument/2006/relationships/hyperlink" Target="https://www.youtube.com/watch?v=HcqpanDadyQ" TargetMode="External"/><Relationship Id="rId10" Type="http://schemas.openxmlformats.org/officeDocument/2006/relationships/image" Target="../media/image51.png"/><Relationship Id="rId9" Type="http://schemas.openxmlformats.org/officeDocument/2006/relationships/image" Target="../media/image43.png"/><Relationship Id="rId5" Type="http://schemas.openxmlformats.org/officeDocument/2006/relationships/hyperlink" Target="https://www.youtube.com/watch?v=KNAWp2S3w94" TargetMode="External"/><Relationship Id="rId6" Type="http://schemas.openxmlformats.org/officeDocument/2006/relationships/hyperlink" Target="https://www.youtube.com/watch?v=Gv9_4yMHFhI&amp;t=0s" TargetMode="External"/><Relationship Id="rId7" Type="http://schemas.openxmlformats.org/officeDocument/2006/relationships/image" Target="../media/image49.png"/><Relationship Id="rId8"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53" name="Shape 53"/>
        <p:cNvGrpSpPr/>
        <p:nvPr/>
      </p:nvGrpSpPr>
      <p:grpSpPr>
        <a:xfrm>
          <a:off x="0" y="0"/>
          <a:ext cx="0" cy="0"/>
          <a:chOff x="0" y="0"/>
          <a:chExt cx="0" cy="0"/>
        </a:xfrm>
      </p:grpSpPr>
      <p:sp>
        <p:nvSpPr>
          <p:cNvPr id="54" name="Google Shape;54;p13"/>
          <p:cNvSpPr txBox="1"/>
          <p:nvPr>
            <p:ph type="title"/>
          </p:nvPr>
        </p:nvSpPr>
        <p:spPr>
          <a:xfrm>
            <a:off x="513300" y="410700"/>
            <a:ext cx="8318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EFEF"/>
                </a:solidFill>
                <a:latin typeface="Merriweather"/>
                <a:ea typeface="Merriweather"/>
                <a:cs typeface="Merriweather"/>
                <a:sym typeface="Merriweather"/>
              </a:rPr>
              <a:t>Answering data </a:t>
            </a:r>
            <a:r>
              <a:rPr lang="en">
                <a:solidFill>
                  <a:srgbClr val="EFEFEF"/>
                </a:solidFill>
                <a:latin typeface="Merriweather"/>
                <a:ea typeface="Merriweather"/>
                <a:cs typeface="Merriweather"/>
                <a:sym typeface="Merriweather"/>
              </a:rPr>
              <a:t>questions </a:t>
            </a:r>
            <a:endParaRPr>
              <a:solidFill>
                <a:srgbClr val="EFEFEF"/>
              </a:solidFill>
              <a:latin typeface="Merriweather"/>
              <a:ea typeface="Merriweather"/>
              <a:cs typeface="Merriweather"/>
              <a:sym typeface="Merriweather"/>
            </a:endParaRPr>
          </a:p>
          <a:p>
            <a:pPr indent="457200" lvl="0" marL="457200" rtl="0" algn="l">
              <a:spcBef>
                <a:spcPts val="0"/>
              </a:spcBef>
              <a:spcAft>
                <a:spcPts val="0"/>
              </a:spcAft>
              <a:buNone/>
            </a:pPr>
            <a:r>
              <a:rPr lang="en">
                <a:solidFill>
                  <a:srgbClr val="EFEFEF"/>
                </a:solidFill>
                <a:latin typeface="Merriweather"/>
                <a:ea typeface="Merriweather"/>
                <a:cs typeface="Merriweather"/>
                <a:sym typeface="Merriweather"/>
              </a:rPr>
              <a:t>with SQL + Python</a:t>
            </a:r>
            <a:endParaRPr>
              <a:solidFill>
                <a:srgbClr val="EFEFEF"/>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22"/>
          <p:cNvSpPr txBox="1"/>
          <p:nvPr/>
        </p:nvSpPr>
        <p:spPr>
          <a:xfrm>
            <a:off x="621275" y="540175"/>
            <a:ext cx="64827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2DC5FA"/>
                </a:solidFill>
                <a:latin typeface="Work Sans"/>
                <a:ea typeface="Work Sans"/>
                <a:cs typeface="Work Sans"/>
                <a:sym typeface="Work Sans"/>
              </a:rPr>
              <a:t>Review of </a:t>
            </a:r>
            <a:r>
              <a:rPr b="1" lang="en" sz="2500">
                <a:solidFill>
                  <a:srgbClr val="2DC5FA"/>
                </a:solidFill>
                <a:latin typeface="Work Sans"/>
                <a:ea typeface="Work Sans"/>
                <a:cs typeface="Work Sans"/>
                <a:sym typeface="Work Sans"/>
              </a:rPr>
              <a:t>Window functions</a:t>
            </a:r>
            <a:endParaRPr b="1" i="1" sz="2500">
              <a:solidFill>
                <a:srgbClr val="2DC5FA"/>
              </a:solidFill>
              <a:latin typeface="Work Sans"/>
              <a:ea typeface="Work Sans"/>
              <a:cs typeface="Work Sans"/>
              <a:sym typeface="Work Sans"/>
            </a:endParaRPr>
          </a:p>
        </p:txBody>
      </p:sp>
      <p:pic>
        <p:nvPicPr>
          <p:cNvPr id="112" name="Google Shape;112;p22"/>
          <p:cNvPicPr preferRelativeResize="0"/>
          <p:nvPr/>
        </p:nvPicPr>
        <p:blipFill>
          <a:blip r:embed="rId4">
            <a:alphaModFix/>
          </a:blip>
          <a:stretch>
            <a:fillRect/>
          </a:stretch>
        </p:blipFill>
        <p:spPr>
          <a:xfrm>
            <a:off x="276176" y="1158450"/>
            <a:ext cx="8994125" cy="2311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pic>
        <p:nvPicPr>
          <p:cNvPr id="117" name="Google Shape;117;p23"/>
          <p:cNvPicPr preferRelativeResize="0"/>
          <p:nvPr/>
        </p:nvPicPr>
        <p:blipFill>
          <a:blip r:embed="rId4">
            <a:alphaModFix/>
          </a:blip>
          <a:stretch>
            <a:fillRect/>
          </a:stretch>
        </p:blipFill>
        <p:spPr>
          <a:xfrm>
            <a:off x="3227225" y="1083275"/>
            <a:ext cx="5235575" cy="3502050"/>
          </a:xfrm>
          <a:prstGeom prst="rect">
            <a:avLst/>
          </a:prstGeom>
          <a:noFill/>
          <a:ln>
            <a:noFill/>
          </a:ln>
        </p:spPr>
      </p:pic>
      <p:sp>
        <p:nvSpPr>
          <p:cNvPr id="118" name="Google Shape;118;p23"/>
          <p:cNvSpPr txBox="1"/>
          <p:nvPr/>
        </p:nvSpPr>
        <p:spPr>
          <a:xfrm>
            <a:off x="619025" y="1237925"/>
            <a:ext cx="2608200" cy="3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Select SUM(sale)</a:t>
            </a:r>
            <a:endParaRPr sz="1700"/>
          </a:p>
          <a:p>
            <a:pPr indent="0" lvl="0" marL="0" rtl="0" algn="l">
              <a:spcBef>
                <a:spcPts val="0"/>
              </a:spcBef>
              <a:spcAft>
                <a:spcPts val="0"/>
              </a:spcAft>
              <a:buNone/>
            </a:pPr>
            <a:r>
              <a:rPr lang="en" sz="1700" u="sng"/>
              <a:t>OVER</a:t>
            </a:r>
            <a:r>
              <a:rPr lang="en" sz="1700"/>
              <a:t> (</a:t>
            </a:r>
            <a:endParaRPr sz="1700"/>
          </a:p>
          <a:p>
            <a:pPr indent="0" lvl="0" marL="0" rtl="0" algn="l">
              <a:spcBef>
                <a:spcPts val="0"/>
              </a:spcBef>
              <a:spcAft>
                <a:spcPts val="0"/>
              </a:spcAft>
              <a:buNone/>
            </a:pPr>
            <a:r>
              <a:rPr lang="en" sz="1700" u="sng"/>
              <a:t>Partition by</a:t>
            </a:r>
            <a:r>
              <a:rPr lang="en" sz="1700"/>
              <a:t> fiscal_year)</a:t>
            </a:r>
            <a:endParaRPr sz="1700"/>
          </a:p>
          <a:p>
            <a:pPr indent="0" lvl="0" marL="0" rtl="0" algn="l">
              <a:spcBef>
                <a:spcPts val="0"/>
              </a:spcBef>
              <a:spcAft>
                <a:spcPts val="0"/>
              </a:spcAft>
              <a:buNone/>
            </a:pPr>
            <a:r>
              <a:rPr lang="en" sz="1700"/>
              <a:t>As ‘total_sales’</a:t>
            </a:r>
            <a:endParaRPr sz="1700"/>
          </a:p>
          <a:p>
            <a:pPr indent="0" lvl="0" marL="0" rtl="0" algn="l">
              <a:spcBef>
                <a:spcPts val="0"/>
              </a:spcBef>
              <a:spcAft>
                <a:spcPts val="0"/>
              </a:spcAft>
              <a:buNone/>
            </a:pPr>
            <a:r>
              <a:rPr lang="en" sz="1700"/>
              <a:t>From salestable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2300"/>
          </a:p>
        </p:txBody>
      </p:sp>
      <p:sp>
        <p:nvSpPr>
          <p:cNvPr id="119" name="Google Shape;119;p23"/>
          <p:cNvSpPr txBox="1"/>
          <p:nvPr/>
        </p:nvSpPr>
        <p:spPr>
          <a:xfrm>
            <a:off x="621275" y="540175"/>
            <a:ext cx="64827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2DC5FA"/>
                </a:solidFill>
                <a:latin typeface="Work Sans"/>
                <a:ea typeface="Work Sans"/>
                <a:cs typeface="Work Sans"/>
                <a:sym typeface="Work Sans"/>
              </a:rPr>
              <a:t>Review of Window functions</a:t>
            </a:r>
            <a:endParaRPr b="1" i="1" sz="2500">
              <a:solidFill>
                <a:srgbClr val="2DC5FA"/>
              </a:solidFill>
              <a:latin typeface="Work Sans"/>
              <a:ea typeface="Work Sans"/>
              <a:cs typeface="Work Sans"/>
              <a:sym typeface="Work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24"/>
          <p:cNvSpPr txBox="1"/>
          <p:nvPr/>
        </p:nvSpPr>
        <p:spPr>
          <a:xfrm>
            <a:off x="693000" y="1286525"/>
            <a:ext cx="7758000" cy="3129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Window = “Partition” (PARTITION BY)  + “Ordering” (ORDER BY) +  “Frame” (ROW/RANGE)</a:t>
            </a:r>
            <a:endParaRPr sz="1600">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OVER defines the set where the function will be applied</a:t>
            </a:r>
            <a:endParaRPr sz="16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b="1" lang="en" sz="1500">
                <a:solidFill>
                  <a:srgbClr val="172B4D"/>
                </a:solidFill>
                <a:highlight>
                  <a:srgbClr val="FFFFFF"/>
                </a:highlight>
                <a:latin typeface="Roboto"/>
                <a:ea typeface="Roboto"/>
                <a:cs typeface="Roboto"/>
                <a:sym typeface="Roboto"/>
              </a:rPr>
              <a:t>OVER</a:t>
            </a:r>
            <a:r>
              <a:rPr lang="en" sz="1500">
                <a:solidFill>
                  <a:srgbClr val="172B4D"/>
                </a:solidFill>
                <a:highlight>
                  <a:srgbClr val="FFFFFF"/>
                </a:highlight>
                <a:latin typeface="Roboto"/>
                <a:ea typeface="Roboto"/>
                <a:cs typeface="Roboto"/>
                <a:sym typeface="Roboto"/>
              </a:rPr>
              <a:t> (</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		</a:t>
            </a:r>
            <a:r>
              <a:rPr b="1" lang="en" sz="1500">
                <a:solidFill>
                  <a:srgbClr val="172B4D"/>
                </a:solidFill>
                <a:highlight>
                  <a:srgbClr val="FFFFFF"/>
                </a:highlight>
                <a:latin typeface="Roboto"/>
                <a:ea typeface="Roboto"/>
                <a:cs typeface="Roboto"/>
                <a:sym typeface="Roboto"/>
              </a:rPr>
              <a:t>PARTITION BY</a:t>
            </a:r>
            <a:r>
              <a:rPr lang="en" sz="1500">
                <a:solidFill>
                  <a:srgbClr val="172B4D"/>
                </a:solidFill>
                <a:highlight>
                  <a:srgbClr val="FFFFFF"/>
                </a:highlight>
                <a:latin typeface="Roboto"/>
                <a:ea typeface="Roboto"/>
                <a:cs typeface="Roboto"/>
                <a:sym typeface="Roboto"/>
              </a:rPr>
              <a:t> -&gt; Divides the set in “chunks” where the function is applied independently (similar to  GROUP BY)</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		</a:t>
            </a:r>
            <a:r>
              <a:rPr b="1" lang="en" sz="1500">
                <a:solidFill>
                  <a:srgbClr val="172B4D"/>
                </a:solidFill>
                <a:highlight>
                  <a:srgbClr val="FFFFFF"/>
                </a:highlight>
                <a:latin typeface="Roboto"/>
                <a:ea typeface="Roboto"/>
                <a:cs typeface="Roboto"/>
                <a:sym typeface="Roboto"/>
              </a:rPr>
              <a:t>ORDER BY </a:t>
            </a:r>
            <a:r>
              <a:rPr lang="en" sz="1500">
                <a:solidFill>
                  <a:srgbClr val="172B4D"/>
                </a:solidFill>
                <a:highlight>
                  <a:srgbClr val="FFFFFF"/>
                </a:highlight>
                <a:latin typeface="Roboto"/>
                <a:ea typeface="Roboto"/>
                <a:cs typeface="Roboto"/>
                <a:sym typeface="Roboto"/>
              </a:rPr>
              <a:t>-&gt; How to sort the elements within the partition</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		</a:t>
            </a:r>
            <a:r>
              <a:rPr b="1" lang="en" sz="1500">
                <a:solidFill>
                  <a:srgbClr val="172B4D"/>
                </a:solidFill>
                <a:highlight>
                  <a:srgbClr val="FFFFFF"/>
                </a:highlight>
                <a:latin typeface="Roboto"/>
                <a:ea typeface="Roboto"/>
                <a:cs typeface="Roboto"/>
                <a:sym typeface="Roboto"/>
              </a:rPr>
              <a:t>ROW </a:t>
            </a:r>
            <a:r>
              <a:rPr lang="en" sz="1500">
                <a:solidFill>
                  <a:srgbClr val="172B4D"/>
                </a:solidFill>
                <a:highlight>
                  <a:srgbClr val="FFFFFF"/>
                </a:highlight>
                <a:latin typeface="Roboto"/>
                <a:ea typeface="Roboto"/>
                <a:cs typeface="Roboto"/>
                <a:sym typeface="Roboto"/>
              </a:rPr>
              <a:t>or </a:t>
            </a:r>
            <a:r>
              <a:rPr b="1" lang="en" sz="1500">
                <a:solidFill>
                  <a:srgbClr val="172B4D"/>
                </a:solidFill>
                <a:highlight>
                  <a:srgbClr val="FFFFFF"/>
                </a:highlight>
                <a:latin typeface="Roboto"/>
                <a:ea typeface="Roboto"/>
                <a:cs typeface="Roboto"/>
                <a:sym typeface="Roboto"/>
              </a:rPr>
              <a:t>RANGE</a:t>
            </a:r>
            <a:r>
              <a:rPr lang="en" sz="1500">
                <a:solidFill>
                  <a:srgbClr val="172B4D"/>
                </a:solidFill>
                <a:highlight>
                  <a:srgbClr val="FFFFFF"/>
                </a:highlight>
                <a:latin typeface="Roboto"/>
                <a:ea typeface="Roboto"/>
                <a:cs typeface="Roboto"/>
                <a:sym typeface="Roboto"/>
              </a:rPr>
              <a:t> -&gt; Set “boundaries” within each “chunk”</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500">
                <a:solidFill>
                  <a:srgbClr val="172B4D"/>
                </a:solidFill>
                <a:highlight>
                  <a:srgbClr val="FFFFFF"/>
                </a:highlight>
                <a:latin typeface="Roboto"/>
                <a:ea typeface="Roboto"/>
                <a:cs typeface="Roboto"/>
                <a:sym typeface="Roboto"/>
              </a:rPr>
              <a:t>             ) </a:t>
            </a:r>
            <a:r>
              <a:rPr b="1" lang="en" sz="1500">
                <a:solidFill>
                  <a:srgbClr val="172B4D"/>
                </a:solidFill>
                <a:highlight>
                  <a:srgbClr val="FFFFFF"/>
                </a:highlight>
                <a:latin typeface="Roboto"/>
                <a:ea typeface="Roboto"/>
                <a:cs typeface="Roboto"/>
                <a:sym typeface="Roboto"/>
              </a:rPr>
              <a:t>AS</a:t>
            </a:r>
            <a:r>
              <a:rPr lang="en" sz="1500">
                <a:solidFill>
                  <a:srgbClr val="172B4D"/>
                </a:solidFill>
                <a:highlight>
                  <a:srgbClr val="FFFFFF"/>
                </a:highlight>
                <a:latin typeface="Roboto"/>
                <a:ea typeface="Roboto"/>
                <a:cs typeface="Roboto"/>
                <a:sym typeface="Roboto"/>
              </a:rPr>
              <a:t> [alias]</a:t>
            </a:r>
            <a:endParaRPr sz="15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rgbClr val="000000"/>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
        <p:nvSpPr>
          <p:cNvPr id="125" name="Google Shape;125;p24"/>
          <p:cNvSpPr txBox="1"/>
          <p:nvPr/>
        </p:nvSpPr>
        <p:spPr>
          <a:xfrm>
            <a:off x="621275" y="540175"/>
            <a:ext cx="64827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2DC5FA"/>
                </a:solidFill>
                <a:latin typeface="Work Sans"/>
                <a:ea typeface="Work Sans"/>
                <a:cs typeface="Work Sans"/>
                <a:sym typeface="Work Sans"/>
              </a:rPr>
              <a:t>Review of Window functions</a:t>
            </a:r>
            <a:endParaRPr b="1" i="1" sz="2500">
              <a:solidFill>
                <a:srgbClr val="2DC5FA"/>
              </a:solidFill>
              <a:latin typeface="Work Sans"/>
              <a:ea typeface="Work Sans"/>
              <a:cs typeface="Work Sans"/>
              <a:sym typeface="Work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25"/>
          <p:cNvSpPr txBox="1"/>
          <p:nvPr/>
        </p:nvSpPr>
        <p:spPr>
          <a:xfrm>
            <a:off x="621275" y="540175"/>
            <a:ext cx="64827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500">
                <a:solidFill>
                  <a:srgbClr val="2DC5FA"/>
                </a:solidFill>
                <a:latin typeface="Work Sans"/>
                <a:ea typeface="Work Sans"/>
                <a:cs typeface="Work Sans"/>
                <a:sym typeface="Work Sans"/>
              </a:rPr>
              <a:t>Window function in use - LAG</a:t>
            </a:r>
            <a:endParaRPr b="1" i="1" sz="2500">
              <a:solidFill>
                <a:srgbClr val="2DC5FA"/>
              </a:solidFill>
              <a:latin typeface="Work Sans"/>
              <a:ea typeface="Work Sans"/>
              <a:cs typeface="Work Sans"/>
              <a:sym typeface="Work Sans"/>
            </a:endParaRPr>
          </a:p>
        </p:txBody>
      </p:sp>
      <p:pic>
        <p:nvPicPr>
          <p:cNvPr id="131" name="Google Shape;131;p25"/>
          <p:cNvPicPr preferRelativeResize="0"/>
          <p:nvPr/>
        </p:nvPicPr>
        <p:blipFill>
          <a:blip r:embed="rId4">
            <a:alphaModFix/>
          </a:blip>
          <a:stretch>
            <a:fillRect/>
          </a:stretch>
        </p:blipFill>
        <p:spPr>
          <a:xfrm>
            <a:off x="1046925" y="1034275"/>
            <a:ext cx="6898800" cy="3697749"/>
          </a:xfrm>
          <a:prstGeom prst="rect">
            <a:avLst/>
          </a:prstGeom>
          <a:noFill/>
          <a:ln cap="flat" cmpd="sng" w="9525">
            <a:solidFill>
              <a:srgbClr val="434343"/>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6"/>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2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Problem # 1 =  Customer Churn / attrition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Let’s find out how many customers keep doing their transactions at this bank in subsequent months- how many active accounts has the bank retained?</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Tool = </a:t>
            </a:r>
            <a:r>
              <a:rPr b="1" lang="en" sz="1800">
                <a:solidFill>
                  <a:srgbClr val="434343"/>
                </a:solidFill>
                <a:latin typeface="Work Sans"/>
                <a:ea typeface="Work Sans"/>
                <a:cs typeface="Work Sans"/>
                <a:sym typeface="Work Sans"/>
              </a:rPr>
              <a:t>self join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Approach - create </a:t>
            </a:r>
            <a:r>
              <a:rPr b="1" lang="en" sz="1800">
                <a:solidFill>
                  <a:srgbClr val="434343"/>
                </a:solidFill>
                <a:latin typeface="Work Sans"/>
                <a:ea typeface="Work Sans"/>
                <a:cs typeface="Work Sans"/>
                <a:sym typeface="Work Sans"/>
              </a:rPr>
              <a:t>View/CTE </a:t>
            </a:r>
            <a:r>
              <a:rPr lang="en" sz="1800">
                <a:solidFill>
                  <a:srgbClr val="434343"/>
                </a:solidFill>
                <a:latin typeface="Work Sans Regular"/>
                <a:ea typeface="Work Sans Regular"/>
                <a:cs typeface="Work Sans Regular"/>
                <a:sym typeface="Work Sans Regular"/>
              </a:rPr>
              <a:t>for re-usability/ease of coding</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u="sng">
                <a:solidFill>
                  <a:schemeClr val="hlink"/>
                </a:solidFill>
                <a:latin typeface="Work Sans Regular"/>
                <a:ea typeface="Work Sans Regular"/>
                <a:cs typeface="Work Sans Regular"/>
                <a:sym typeface="Work Sans Regular"/>
                <a:hlinkClick r:id="rId4"/>
              </a:rPr>
              <a:t>https://www.sisense.com/blog/use-self-joins-to-calculate-your-retention-churn-and-reactivation-metrics</a:t>
            </a:r>
            <a:r>
              <a:rPr lang="en" sz="1800">
                <a:solidFill>
                  <a:srgbClr val="434343"/>
                </a:solidFill>
                <a:latin typeface="Work Sans Regular"/>
                <a:ea typeface="Work Sans Regular"/>
                <a:cs typeface="Work Sans Regular"/>
                <a:sym typeface="Work Sans Regular"/>
              </a:rPr>
              <a:t> </a:t>
            </a:r>
            <a:endParaRPr sz="1800">
              <a:solidFill>
                <a:srgbClr val="434343"/>
              </a:solidFill>
              <a:latin typeface="Work Sans Regular"/>
              <a:ea typeface="Work Sans Regular"/>
              <a:cs typeface="Work Sans Regular"/>
              <a:sym typeface="Work Sans Regular"/>
            </a:endParaRPr>
          </a:p>
        </p:txBody>
      </p:sp>
      <p:sp>
        <p:nvSpPr>
          <p:cNvPr id="137" name="Google Shape;137;p26"/>
          <p:cNvSpPr txBox="1"/>
          <p:nvPr/>
        </p:nvSpPr>
        <p:spPr>
          <a:xfrm>
            <a:off x="569025" y="839100"/>
            <a:ext cx="78633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Bank Churn Analysis:  problem and approach (3)</a:t>
            </a:r>
            <a:endParaRPr sz="2300">
              <a:solidFill>
                <a:srgbClr val="0B5394"/>
              </a:solidFill>
              <a:latin typeface="Work Sans Regular"/>
              <a:ea typeface="Work Sans Regular"/>
              <a:cs typeface="Work Sans Regular"/>
              <a:sym typeface="Work Sans Regul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0" st="0"/>
                                            </p:txEl>
                                          </p:spTgt>
                                        </p:tgtEl>
                                        <p:attrNameLst>
                                          <p:attrName>style.visibility</p:attrName>
                                        </p:attrNameLst>
                                      </p:cBhvr>
                                      <p:to>
                                        <p:strVal val="visible"/>
                                      </p:to>
                                    </p:set>
                                    <p:animEffect filter="fade" transition="in">
                                      <p:cBhvr>
                                        <p:cTn dur="1000"/>
                                        <p:tgtEl>
                                          <p:spTgt spid="1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1" st="1"/>
                                            </p:txEl>
                                          </p:spTgt>
                                        </p:tgtEl>
                                        <p:attrNameLst>
                                          <p:attrName>style.visibility</p:attrName>
                                        </p:attrNameLst>
                                      </p:cBhvr>
                                      <p:to>
                                        <p:strVal val="visible"/>
                                      </p:to>
                                    </p:set>
                                    <p:animEffect filter="fade" transition="in">
                                      <p:cBhvr>
                                        <p:cTn dur="1000"/>
                                        <p:tgtEl>
                                          <p:spTgt spid="1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2" st="2"/>
                                            </p:txEl>
                                          </p:spTgt>
                                        </p:tgtEl>
                                        <p:attrNameLst>
                                          <p:attrName>style.visibility</p:attrName>
                                        </p:attrNameLst>
                                      </p:cBhvr>
                                      <p:to>
                                        <p:strVal val="visible"/>
                                      </p:to>
                                    </p:set>
                                    <p:animEffect filter="fade" transition="in">
                                      <p:cBhvr>
                                        <p:cTn dur="1000"/>
                                        <p:tgtEl>
                                          <p:spTgt spid="1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3" st="3"/>
                                            </p:txEl>
                                          </p:spTgt>
                                        </p:tgtEl>
                                        <p:attrNameLst>
                                          <p:attrName>style.visibility</p:attrName>
                                        </p:attrNameLst>
                                      </p:cBhvr>
                                      <p:to>
                                        <p:strVal val="visible"/>
                                      </p:to>
                                    </p:set>
                                    <p:animEffect filter="fade" transition="in">
                                      <p:cBhvr>
                                        <p:cTn dur="1000"/>
                                        <p:tgtEl>
                                          <p:spTgt spid="13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4" st="4"/>
                                            </p:txEl>
                                          </p:spTgt>
                                        </p:tgtEl>
                                        <p:attrNameLst>
                                          <p:attrName>style.visibility</p:attrName>
                                        </p:attrNameLst>
                                      </p:cBhvr>
                                      <p:to>
                                        <p:strVal val="visible"/>
                                      </p:to>
                                    </p:set>
                                    <p:animEffect filter="fade" transition="in">
                                      <p:cBhvr>
                                        <p:cTn dur="1000"/>
                                        <p:tgtEl>
                                          <p:spTgt spid="13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5" st="5"/>
                                            </p:txEl>
                                          </p:spTgt>
                                        </p:tgtEl>
                                        <p:attrNameLst>
                                          <p:attrName>style.visibility</p:attrName>
                                        </p:attrNameLst>
                                      </p:cBhvr>
                                      <p:to>
                                        <p:strVal val="visible"/>
                                      </p:to>
                                    </p:set>
                                    <p:animEffect filter="fade" transition="in">
                                      <p:cBhvr>
                                        <p:cTn dur="1000"/>
                                        <p:tgtEl>
                                          <p:spTgt spid="13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7"/>
          <p:cNvSpPr txBox="1"/>
          <p:nvPr/>
        </p:nvSpPr>
        <p:spPr>
          <a:xfrm>
            <a:off x="569025" y="839100"/>
            <a:ext cx="78633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Bank Churn Analysis:  problem and approach (3)</a:t>
            </a:r>
            <a:endParaRPr sz="2300">
              <a:solidFill>
                <a:srgbClr val="0B5394"/>
              </a:solidFill>
              <a:latin typeface="Work Sans Regular"/>
              <a:ea typeface="Work Sans Regular"/>
              <a:cs typeface="Work Sans Regular"/>
              <a:sym typeface="Work Sans Regular"/>
            </a:endParaRPr>
          </a:p>
        </p:txBody>
      </p:sp>
      <p:graphicFrame>
        <p:nvGraphicFramePr>
          <p:cNvPr id="143" name="Google Shape;143;p27"/>
          <p:cNvGraphicFramePr/>
          <p:nvPr/>
        </p:nvGraphicFramePr>
        <p:xfrm>
          <a:off x="820950" y="2421200"/>
          <a:ext cx="3000000" cy="3000000"/>
        </p:xfrm>
        <a:graphic>
          <a:graphicData uri="http://schemas.openxmlformats.org/drawingml/2006/table">
            <a:tbl>
              <a:tblPr>
                <a:noFill/>
                <a:tableStyleId>{B5862A0E-0DDE-460E-8BAF-8A6D9D57FA1B}</a:tableStyleId>
              </a:tblPr>
              <a:tblGrid>
                <a:gridCol w="1042800"/>
                <a:gridCol w="1042800"/>
                <a:gridCol w="1042800"/>
              </a:tblGrid>
              <a:tr h="339625">
                <a:tc>
                  <a:txBody>
                    <a:bodyPr/>
                    <a:lstStyle/>
                    <a:p>
                      <a:pPr indent="0" lvl="0" marL="0" rtl="0" algn="l">
                        <a:spcBef>
                          <a:spcPts val="0"/>
                        </a:spcBef>
                        <a:spcAft>
                          <a:spcPts val="0"/>
                        </a:spcAft>
                        <a:buNone/>
                      </a:pPr>
                      <a:r>
                        <a:rPr lang="en"/>
                        <a:t>Count dist account_id</a:t>
                      </a:r>
                      <a:endParaRPr/>
                    </a:p>
                  </a:txBody>
                  <a:tcPr marT="91425" marB="91425" marR="91425" marL="91425"/>
                </a:tc>
                <a:tc>
                  <a:txBody>
                    <a:bodyPr/>
                    <a:lstStyle/>
                    <a:p>
                      <a:pPr indent="0" lvl="0" marL="0" rtl="0" algn="l">
                        <a:spcBef>
                          <a:spcPts val="0"/>
                        </a:spcBef>
                        <a:spcAft>
                          <a:spcPts val="0"/>
                        </a:spcAft>
                        <a:buNone/>
                      </a:pPr>
                      <a:r>
                        <a:rPr lang="en"/>
                        <a:t>Activity Year</a:t>
                      </a:r>
                      <a:endParaRPr/>
                    </a:p>
                  </a:txBody>
                  <a:tcPr marT="91425" marB="91425" marR="91425" marL="91425"/>
                </a:tc>
                <a:tc>
                  <a:txBody>
                    <a:bodyPr/>
                    <a:lstStyle/>
                    <a:p>
                      <a:pPr indent="0" lvl="0" marL="0" rtl="0" algn="l">
                        <a:spcBef>
                          <a:spcPts val="0"/>
                        </a:spcBef>
                        <a:spcAft>
                          <a:spcPts val="0"/>
                        </a:spcAft>
                        <a:buNone/>
                      </a:pPr>
                      <a:r>
                        <a:rPr lang="en"/>
                        <a:t>Activity</a:t>
                      </a:r>
                      <a:r>
                        <a:rPr lang="en"/>
                        <a:t> Month</a:t>
                      </a:r>
                      <a:endParaRPr/>
                    </a:p>
                  </a:txBody>
                  <a:tcPr marT="91425" marB="91425" marR="91425" marL="91425"/>
                </a:tc>
              </a:tr>
              <a:tr h="339625">
                <a:tc>
                  <a:txBody>
                    <a:bodyPr/>
                    <a:lstStyle/>
                    <a:p>
                      <a:pPr indent="0" lvl="0" marL="0" rtl="0" algn="l">
                        <a:spcBef>
                          <a:spcPts val="0"/>
                        </a:spcBef>
                        <a:spcAft>
                          <a:spcPts val="0"/>
                        </a:spcAft>
                        <a:buNone/>
                      </a:pPr>
                      <a:r>
                        <a:rPr lang="en"/>
                        <a:t>93</a:t>
                      </a:r>
                      <a:endParaRPr/>
                    </a:p>
                  </a:txBody>
                  <a:tcPr marT="91425" marB="91425" marR="91425" marL="91425"/>
                </a:tc>
                <a:tc>
                  <a:txBody>
                    <a:bodyPr/>
                    <a:lstStyle/>
                    <a:p>
                      <a:pPr indent="0" lvl="0" marL="0" rtl="0" algn="l">
                        <a:spcBef>
                          <a:spcPts val="0"/>
                        </a:spcBef>
                        <a:spcAft>
                          <a:spcPts val="0"/>
                        </a:spcAft>
                        <a:buNone/>
                      </a:pPr>
                      <a:r>
                        <a:rPr lang="en"/>
                        <a:t>1993</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r>
              <a:tr h="339625">
                <a:tc>
                  <a:txBody>
                    <a:bodyPr/>
                    <a:lstStyle/>
                    <a:p>
                      <a:pPr indent="0" lvl="0" marL="0" rtl="0" algn="l">
                        <a:spcBef>
                          <a:spcPts val="0"/>
                        </a:spcBef>
                        <a:spcAft>
                          <a:spcPts val="0"/>
                        </a:spcAft>
                        <a:buNone/>
                      </a:pPr>
                      <a:r>
                        <a:rPr lang="en"/>
                        <a:t>183</a:t>
                      </a:r>
                      <a:endParaRPr/>
                    </a:p>
                  </a:txBody>
                  <a:tcPr marT="91425" marB="91425" marR="91425" marL="91425"/>
                </a:tc>
                <a:tc>
                  <a:txBody>
                    <a:bodyPr/>
                    <a:lstStyle/>
                    <a:p>
                      <a:pPr indent="0" lvl="0" marL="0" rtl="0" algn="l">
                        <a:spcBef>
                          <a:spcPts val="0"/>
                        </a:spcBef>
                        <a:spcAft>
                          <a:spcPts val="0"/>
                        </a:spcAft>
                        <a:buNone/>
                      </a:pPr>
                      <a:r>
                        <a:rPr lang="en"/>
                        <a:t>1993</a:t>
                      </a:r>
                      <a:endParaRPr/>
                    </a:p>
                  </a:txBody>
                  <a:tcPr marT="91425" marB="91425" marR="91425" marL="91425"/>
                </a:tc>
                <a:tc>
                  <a:txBody>
                    <a:bodyPr/>
                    <a:lstStyle/>
                    <a:p>
                      <a:pPr indent="0" lvl="0" marL="0" rtl="0" algn="l">
                        <a:spcBef>
                          <a:spcPts val="0"/>
                        </a:spcBef>
                        <a:spcAft>
                          <a:spcPts val="0"/>
                        </a:spcAft>
                        <a:buNone/>
                      </a:pPr>
                      <a:r>
                        <a:rPr lang="en"/>
                        <a:t>02</a:t>
                      </a:r>
                      <a:endParaRPr/>
                    </a:p>
                  </a:txBody>
                  <a:tcPr marT="91425" marB="91425" marR="91425" marL="91425"/>
                </a:tc>
              </a:tr>
              <a:tr h="339625">
                <a:tc>
                  <a:txBody>
                    <a:bodyPr/>
                    <a:lstStyle/>
                    <a:p>
                      <a:pPr indent="0" lvl="0" marL="0" rtl="0" algn="l">
                        <a:spcBef>
                          <a:spcPts val="0"/>
                        </a:spcBef>
                        <a:spcAft>
                          <a:spcPts val="0"/>
                        </a:spcAft>
                        <a:buNone/>
                      </a:pPr>
                      <a:r>
                        <a:rPr lang="en"/>
                        <a:t>281</a:t>
                      </a:r>
                      <a:endParaRPr/>
                    </a:p>
                  </a:txBody>
                  <a:tcPr marT="91425" marB="91425" marR="91425" marL="91425"/>
                </a:tc>
                <a:tc>
                  <a:txBody>
                    <a:bodyPr/>
                    <a:lstStyle/>
                    <a:p>
                      <a:pPr indent="0" lvl="0" marL="0" rtl="0" algn="l">
                        <a:spcBef>
                          <a:spcPts val="0"/>
                        </a:spcBef>
                        <a:spcAft>
                          <a:spcPts val="0"/>
                        </a:spcAft>
                        <a:buNone/>
                      </a:pPr>
                      <a:r>
                        <a:rPr lang="en"/>
                        <a:t>1993</a:t>
                      </a:r>
                      <a:endParaRPr/>
                    </a:p>
                  </a:txBody>
                  <a:tcPr marT="91425" marB="91425" marR="91425" marL="91425"/>
                </a:tc>
                <a:tc>
                  <a:txBody>
                    <a:bodyPr/>
                    <a:lstStyle/>
                    <a:p>
                      <a:pPr indent="0" lvl="0" marL="0" rtl="0" algn="l">
                        <a:spcBef>
                          <a:spcPts val="0"/>
                        </a:spcBef>
                        <a:spcAft>
                          <a:spcPts val="0"/>
                        </a:spcAft>
                        <a:buNone/>
                      </a:pPr>
                      <a:r>
                        <a:rPr lang="en"/>
                        <a:t>03</a:t>
                      </a:r>
                      <a:endParaRPr/>
                    </a:p>
                  </a:txBody>
                  <a:tcPr marT="91425" marB="91425" marR="91425" marL="91425"/>
                </a:tc>
              </a:tr>
            </a:tbl>
          </a:graphicData>
        </a:graphic>
      </p:graphicFrame>
      <p:graphicFrame>
        <p:nvGraphicFramePr>
          <p:cNvPr id="144" name="Google Shape;144;p27"/>
          <p:cNvGraphicFramePr/>
          <p:nvPr/>
        </p:nvGraphicFramePr>
        <p:xfrm>
          <a:off x="4488325" y="2025000"/>
          <a:ext cx="3000000" cy="3000000"/>
        </p:xfrm>
        <a:graphic>
          <a:graphicData uri="http://schemas.openxmlformats.org/drawingml/2006/table">
            <a:tbl>
              <a:tblPr>
                <a:noFill/>
                <a:tableStyleId>{B5862A0E-0DDE-460E-8BAF-8A6D9D57FA1B}</a:tableStyleId>
              </a:tblPr>
              <a:tblGrid>
                <a:gridCol w="1042800"/>
                <a:gridCol w="1042800"/>
                <a:gridCol w="1042800"/>
              </a:tblGrid>
              <a:tr h="339625">
                <a:tc>
                  <a:txBody>
                    <a:bodyPr/>
                    <a:lstStyle/>
                    <a:p>
                      <a:pPr indent="0" lvl="0" marL="0" rtl="0" algn="l">
                        <a:spcBef>
                          <a:spcPts val="0"/>
                        </a:spcBef>
                        <a:spcAft>
                          <a:spcPts val="0"/>
                        </a:spcAft>
                        <a:buNone/>
                      </a:pPr>
                      <a:r>
                        <a:rPr lang="en"/>
                        <a:t>Count dist account_id</a:t>
                      </a:r>
                      <a:endParaRPr/>
                    </a:p>
                  </a:txBody>
                  <a:tcPr marT="91425" marB="91425" marR="91425" marL="91425"/>
                </a:tc>
                <a:tc>
                  <a:txBody>
                    <a:bodyPr/>
                    <a:lstStyle/>
                    <a:p>
                      <a:pPr indent="0" lvl="0" marL="0" rtl="0" algn="l">
                        <a:spcBef>
                          <a:spcPts val="0"/>
                        </a:spcBef>
                        <a:spcAft>
                          <a:spcPts val="0"/>
                        </a:spcAft>
                        <a:buNone/>
                      </a:pPr>
                      <a:r>
                        <a:rPr lang="en"/>
                        <a:t>Activity Year</a:t>
                      </a:r>
                      <a:endParaRPr/>
                    </a:p>
                  </a:txBody>
                  <a:tcPr marT="91425" marB="91425" marR="91425" marL="91425"/>
                </a:tc>
                <a:tc>
                  <a:txBody>
                    <a:bodyPr/>
                    <a:lstStyle/>
                    <a:p>
                      <a:pPr indent="0" lvl="0" marL="0" rtl="0" algn="l">
                        <a:spcBef>
                          <a:spcPts val="0"/>
                        </a:spcBef>
                        <a:spcAft>
                          <a:spcPts val="0"/>
                        </a:spcAft>
                        <a:buNone/>
                      </a:pPr>
                      <a:r>
                        <a:rPr lang="en"/>
                        <a:t>Activity Month</a:t>
                      </a:r>
                      <a:endParaRPr/>
                    </a:p>
                  </a:txBody>
                  <a:tcPr marT="91425" marB="91425" marR="91425" marL="91425"/>
                </a:tc>
              </a:tr>
              <a:tr h="339625">
                <a:tc>
                  <a:txBody>
                    <a:bodyPr/>
                    <a:lstStyle/>
                    <a:p>
                      <a:pPr indent="0" lvl="0" marL="0" rtl="0" algn="l">
                        <a:spcBef>
                          <a:spcPts val="0"/>
                        </a:spcBef>
                        <a:spcAft>
                          <a:spcPts val="0"/>
                        </a:spcAft>
                        <a:buNone/>
                      </a:pPr>
                      <a:r>
                        <a:rPr lang="en"/>
                        <a:t>93</a:t>
                      </a:r>
                      <a:endParaRPr/>
                    </a:p>
                  </a:txBody>
                  <a:tcPr marT="91425" marB="91425" marR="91425" marL="91425"/>
                </a:tc>
                <a:tc>
                  <a:txBody>
                    <a:bodyPr/>
                    <a:lstStyle/>
                    <a:p>
                      <a:pPr indent="0" lvl="0" marL="0" rtl="0" algn="l">
                        <a:spcBef>
                          <a:spcPts val="0"/>
                        </a:spcBef>
                        <a:spcAft>
                          <a:spcPts val="0"/>
                        </a:spcAft>
                        <a:buNone/>
                      </a:pPr>
                      <a:r>
                        <a:rPr lang="en"/>
                        <a:t>1993</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r>
              <a:tr h="339625">
                <a:tc>
                  <a:txBody>
                    <a:bodyPr/>
                    <a:lstStyle/>
                    <a:p>
                      <a:pPr indent="0" lvl="0" marL="0" rtl="0" algn="l">
                        <a:spcBef>
                          <a:spcPts val="0"/>
                        </a:spcBef>
                        <a:spcAft>
                          <a:spcPts val="0"/>
                        </a:spcAft>
                        <a:buNone/>
                      </a:pPr>
                      <a:r>
                        <a:rPr lang="en"/>
                        <a:t>183</a:t>
                      </a:r>
                      <a:endParaRPr/>
                    </a:p>
                  </a:txBody>
                  <a:tcPr marT="91425" marB="91425" marR="91425" marL="91425"/>
                </a:tc>
                <a:tc>
                  <a:txBody>
                    <a:bodyPr/>
                    <a:lstStyle/>
                    <a:p>
                      <a:pPr indent="0" lvl="0" marL="0" rtl="0" algn="l">
                        <a:spcBef>
                          <a:spcPts val="0"/>
                        </a:spcBef>
                        <a:spcAft>
                          <a:spcPts val="0"/>
                        </a:spcAft>
                        <a:buNone/>
                      </a:pPr>
                      <a:r>
                        <a:rPr lang="en"/>
                        <a:t>1993</a:t>
                      </a:r>
                      <a:endParaRPr/>
                    </a:p>
                  </a:txBody>
                  <a:tcPr marT="91425" marB="91425" marR="91425" marL="91425"/>
                </a:tc>
                <a:tc>
                  <a:txBody>
                    <a:bodyPr/>
                    <a:lstStyle/>
                    <a:p>
                      <a:pPr indent="0" lvl="0" marL="0" rtl="0" algn="l">
                        <a:spcBef>
                          <a:spcPts val="0"/>
                        </a:spcBef>
                        <a:spcAft>
                          <a:spcPts val="0"/>
                        </a:spcAft>
                        <a:buNone/>
                      </a:pPr>
                      <a:r>
                        <a:rPr lang="en"/>
                        <a:t>02</a:t>
                      </a:r>
                      <a:endParaRPr/>
                    </a:p>
                  </a:txBody>
                  <a:tcPr marT="91425" marB="91425" marR="91425" marL="91425"/>
                </a:tc>
              </a:tr>
              <a:tr h="339625">
                <a:tc>
                  <a:txBody>
                    <a:bodyPr/>
                    <a:lstStyle/>
                    <a:p>
                      <a:pPr indent="0" lvl="0" marL="0" rtl="0" algn="l">
                        <a:spcBef>
                          <a:spcPts val="0"/>
                        </a:spcBef>
                        <a:spcAft>
                          <a:spcPts val="0"/>
                        </a:spcAft>
                        <a:buNone/>
                      </a:pPr>
                      <a:r>
                        <a:rPr lang="en"/>
                        <a:t>281</a:t>
                      </a:r>
                      <a:endParaRPr/>
                    </a:p>
                  </a:txBody>
                  <a:tcPr marT="91425" marB="91425" marR="91425" marL="91425"/>
                </a:tc>
                <a:tc>
                  <a:txBody>
                    <a:bodyPr/>
                    <a:lstStyle/>
                    <a:p>
                      <a:pPr indent="0" lvl="0" marL="0" rtl="0" algn="l">
                        <a:spcBef>
                          <a:spcPts val="0"/>
                        </a:spcBef>
                        <a:spcAft>
                          <a:spcPts val="0"/>
                        </a:spcAft>
                        <a:buNone/>
                      </a:pPr>
                      <a:r>
                        <a:rPr lang="en"/>
                        <a:t>1993</a:t>
                      </a:r>
                      <a:endParaRPr/>
                    </a:p>
                  </a:txBody>
                  <a:tcPr marT="91425" marB="91425" marR="91425" marL="91425"/>
                </a:tc>
                <a:tc>
                  <a:txBody>
                    <a:bodyPr/>
                    <a:lstStyle/>
                    <a:p>
                      <a:pPr indent="0" lvl="0" marL="0" rtl="0" algn="l">
                        <a:spcBef>
                          <a:spcPts val="0"/>
                        </a:spcBef>
                        <a:spcAft>
                          <a:spcPts val="0"/>
                        </a:spcAft>
                        <a:buNone/>
                      </a:pPr>
                      <a:r>
                        <a:rPr lang="en"/>
                        <a:t>03</a:t>
                      </a:r>
                      <a:endParaRPr/>
                    </a:p>
                  </a:txBody>
                  <a:tcPr marT="91425" marB="91425" marR="91425" marL="91425"/>
                </a:tc>
              </a:tr>
            </a:tbl>
          </a:graphicData>
        </a:graphic>
      </p:graphicFrame>
      <p:cxnSp>
        <p:nvCxnSpPr>
          <p:cNvPr id="145" name="Google Shape;145;p27"/>
          <p:cNvCxnSpPr/>
          <p:nvPr/>
        </p:nvCxnSpPr>
        <p:spPr>
          <a:xfrm flipH="1" rot="10800000">
            <a:off x="3959825" y="3223800"/>
            <a:ext cx="605100" cy="78900"/>
          </a:xfrm>
          <a:prstGeom prst="straightConnector1">
            <a:avLst/>
          </a:prstGeom>
          <a:noFill/>
          <a:ln cap="flat" cmpd="sng" w="9525">
            <a:solidFill>
              <a:schemeClr val="dk2"/>
            </a:solidFill>
            <a:prstDash val="solid"/>
            <a:round/>
            <a:headEnd len="med" w="med" type="none"/>
            <a:tailEnd len="med" w="med" type="none"/>
          </a:ln>
        </p:spPr>
      </p:cxnSp>
      <p:cxnSp>
        <p:nvCxnSpPr>
          <p:cNvPr id="146" name="Google Shape;146;p27"/>
          <p:cNvCxnSpPr/>
          <p:nvPr/>
        </p:nvCxnSpPr>
        <p:spPr>
          <a:xfrm flipH="1" rot="10800000">
            <a:off x="3946675" y="3578850"/>
            <a:ext cx="565800" cy="118500"/>
          </a:xfrm>
          <a:prstGeom prst="straightConnector1">
            <a:avLst/>
          </a:prstGeom>
          <a:noFill/>
          <a:ln cap="flat" cmpd="sng" w="9525">
            <a:solidFill>
              <a:schemeClr val="dk2"/>
            </a:solidFill>
            <a:prstDash val="solid"/>
            <a:round/>
            <a:headEnd len="med" w="med" type="none"/>
            <a:tailEnd len="med" w="med" type="none"/>
          </a:ln>
        </p:spPr>
      </p:cxnSp>
      <p:sp>
        <p:nvSpPr>
          <p:cNvPr id="147" name="Google Shape;147;p27"/>
          <p:cNvSpPr txBox="1"/>
          <p:nvPr/>
        </p:nvSpPr>
        <p:spPr>
          <a:xfrm>
            <a:off x="820950" y="1921450"/>
            <a:ext cx="126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Table 1</a:t>
            </a:r>
            <a:endParaRPr/>
          </a:p>
        </p:txBody>
      </p:sp>
      <p:sp>
        <p:nvSpPr>
          <p:cNvPr id="148" name="Google Shape;148;p27"/>
          <p:cNvSpPr txBox="1"/>
          <p:nvPr/>
        </p:nvSpPr>
        <p:spPr>
          <a:xfrm>
            <a:off x="4488325" y="1521250"/>
            <a:ext cx="126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Table 2</a:t>
            </a:r>
            <a:endParaRPr/>
          </a:p>
        </p:txBody>
      </p:sp>
      <p:sp>
        <p:nvSpPr>
          <p:cNvPr id="149" name="Google Shape;149;p27"/>
          <p:cNvSpPr txBox="1"/>
          <p:nvPr/>
        </p:nvSpPr>
        <p:spPr>
          <a:xfrm>
            <a:off x="4249250" y="4105125"/>
            <a:ext cx="31284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980000"/>
              </a:buClr>
              <a:buSzPts val="1400"/>
              <a:buChar char="+"/>
            </a:pPr>
            <a:r>
              <a:rPr lang="en">
                <a:solidFill>
                  <a:srgbClr val="980000"/>
                </a:solidFill>
              </a:rPr>
              <a:t>Calculate the </a:t>
            </a:r>
            <a:r>
              <a:rPr lang="en">
                <a:solidFill>
                  <a:srgbClr val="980000"/>
                </a:solidFill>
              </a:rPr>
              <a:t>Difference</a:t>
            </a:r>
            <a:endParaRPr>
              <a:solidFill>
                <a:srgbClr val="98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8"/>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155" name="Google Shape;155;p28"/>
          <p:cNvPicPr preferRelativeResize="0"/>
          <p:nvPr/>
        </p:nvPicPr>
        <p:blipFill>
          <a:blip r:embed="rId4">
            <a:alphaModFix/>
          </a:blip>
          <a:stretch>
            <a:fillRect/>
          </a:stretch>
        </p:blipFill>
        <p:spPr>
          <a:xfrm>
            <a:off x="-75" y="0"/>
            <a:ext cx="9144000" cy="5143500"/>
          </a:xfrm>
          <a:prstGeom prst="rect">
            <a:avLst/>
          </a:prstGeom>
          <a:noFill/>
          <a:ln>
            <a:noFill/>
          </a:ln>
        </p:spPr>
      </p:pic>
      <p:sp>
        <p:nvSpPr>
          <p:cNvPr id="156" name="Google Shape;156;p28"/>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8"/>
          <p:cNvSpPr txBox="1"/>
          <p:nvPr/>
        </p:nvSpPr>
        <p:spPr>
          <a:xfrm>
            <a:off x="2293875" y="2077650"/>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Using Machine Learning to predict customer behaviour </a:t>
            </a:r>
            <a:endParaRPr b="1" i="1" sz="2500">
              <a:solidFill>
                <a:srgbClr val="FFFFFF"/>
              </a:solidFill>
              <a:latin typeface="Work Sans"/>
              <a:ea typeface="Work Sans"/>
              <a:cs typeface="Work Sans"/>
              <a:sym typeface="Work Sans"/>
            </a:endParaRPr>
          </a:p>
        </p:txBody>
      </p:sp>
      <p:sp>
        <p:nvSpPr>
          <p:cNvPr id="158" name="Google Shape;158;p28"/>
          <p:cNvSpPr txBox="1"/>
          <p:nvPr/>
        </p:nvSpPr>
        <p:spPr>
          <a:xfrm>
            <a:off x="2539125" y="3802575"/>
            <a:ext cx="7335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Helvetica Neue"/>
                <a:ea typeface="Helvetica Neue"/>
                <a:cs typeface="Helvetica Neue"/>
                <a:sym typeface="Helvetica Neue"/>
              </a:rPr>
              <a:t>Conceptual Example : predicting survivors of the Titanic data set </a:t>
            </a:r>
            <a:endParaRPr sz="1700">
              <a:latin typeface="Helvetica Neue"/>
              <a:ea typeface="Helvetica Neue"/>
              <a:cs typeface="Helvetica Neue"/>
              <a:sym typeface="Helvetica Neue"/>
            </a:endParaRPr>
          </a:p>
          <a:p>
            <a:pPr indent="0" lvl="0" marL="0" rtl="0" algn="l">
              <a:spcBef>
                <a:spcPts val="0"/>
              </a:spcBef>
              <a:spcAft>
                <a:spcPts val="0"/>
              </a:spcAft>
              <a:buNone/>
            </a:pPr>
            <a:r>
              <a:rPr lang="en" sz="1700">
                <a:latin typeface="Helvetica Neue"/>
                <a:ea typeface="Helvetica Neue"/>
                <a:cs typeface="Helvetica Neue"/>
                <a:sym typeface="Helvetica Neue"/>
              </a:rPr>
              <a:t>Real Life Example : Predicting loan status in the Bank database </a:t>
            </a:r>
            <a:endParaRPr sz="1700">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9"/>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What data insights can we get from doing ML?</a:t>
            </a:r>
            <a:endParaRPr b="0" i="0" sz="2100" u="none" cap="none" strike="noStrike">
              <a:solidFill>
                <a:srgbClr val="2E2E2E"/>
              </a:solidFill>
              <a:latin typeface="Montserrat"/>
              <a:ea typeface="Montserrat"/>
              <a:cs typeface="Montserrat"/>
              <a:sym typeface="Montserrat"/>
            </a:endParaRPr>
          </a:p>
        </p:txBody>
      </p:sp>
      <p:sp>
        <p:nvSpPr>
          <p:cNvPr id="164" name="Google Shape;164;p2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165" name="Google Shape;165;p29"/>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007020"/>
              </a:buClr>
              <a:buSzPts val="2000"/>
              <a:buFont typeface="Arial"/>
              <a:buChar char="●"/>
            </a:pPr>
            <a:r>
              <a:rPr lang="en" sz="2000">
                <a:solidFill>
                  <a:srgbClr val="007020"/>
                </a:solidFill>
                <a:highlight>
                  <a:srgbClr val="FFFFFF"/>
                </a:highlight>
                <a:latin typeface="Roboto"/>
                <a:ea typeface="Roboto"/>
                <a:cs typeface="Roboto"/>
                <a:sym typeface="Roboto"/>
              </a:rPr>
              <a:t>Which features have the greatest impact on the outcome?</a:t>
            </a:r>
            <a:endParaRPr sz="2000">
              <a:solidFill>
                <a:srgbClr val="007020"/>
              </a:solidFill>
              <a:highlight>
                <a:srgbClr val="FFFFFF"/>
              </a:highlight>
              <a:latin typeface="Roboto"/>
              <a:ea typeface="Roboto"/>
              <a:cs typeface="Roboto"/>
              <a:sym typeface="Roboto"/>
            </a:endParaRPr>
          </a:p>
          <a:p>
            <a:pPr indent="-355600" lvl="0" marL="457200" marR="0" rtl="0" algn="l">
              <a:lnSpc>
                <a:spcPct val="100000"/>
              </a:lnSpc>
              <a:spcBef>
                <a:spcPts val="0"/>
              </a:spcBef>
              <a:spcAft>
                <a:spcPts val="0"/>
              </a:spcAft>
              <a:buClr>
                <a:srgbClr val="595959"/>
              </a:buClr>
              <a:buSzPts val="2000"/>
              <a:buFont typeface="Roboto"/>
              <a:buChar char="●"/>
            </a:pPr>
            <a:r>
              <a:rPr lang="en" sz="2000">
                <a:solidFill>
                  <a:srgbClr val="595959"/>
                </a:solidFill>
                <a:highlight>
                  <a:srgbClr val="FFFFFF"/>
                </a:highlight>
                <a:latin typeface="Roboto"/>
                <a:ea typeface="Roboto"/>
                <a:cs typeface="Roboto"/>
                <a:sym typeface="Roboto"/>
              </a:rPr>
              <a:t>Which features are irrelevant to the outcome? </a:t>
            </a:r>
            <a:endParaRPr sz="2000">
              <a:solidFill>
                <a:srgbClr val="595959"/>
              </a:solidFill>
              <a:highlight>
                <a:srgbClr val="FFFFFF"/>
              </a:highlight>
              <a:latin typeface="Roboto"/>
              <a:ea typeface="Roboto"/>
              <a:cs typeface="Roboto"/>
              <a:sym typeface="Roboto"/>
            </a:endParaRPr>
          </a:p>
          <a:p>
            <a:pPr indent="-355600" lvl="0" marL="457200" marR="0" rtl="0" algn="l">
              <a:lnSpc>
                <a:spcPct val="100000"/>
              </a:lnSpc>
              <a:spcBef>
                <a:spcPts val="0"/>
              </a:spcBef>
              <a:spcAft>
                <a:spcPts val="0"/>
              </a:spcAft>
              <a:buClr>
                <a:srgbClr val="0E84B5"/>
              </a:buClr>
              <a:buSzPts val="2000"/>
              <a:buFont typeface="Roboto"/>
              <a:buChar char="●"/>
            </a:pPr>
            <a:r>
              <a:rPr lang="en" sz="2000">
                <a:solidFill>
                  <a:srgbClr val="0E84B5"/>
                </a:solidFill>
                <a:highlight>
                  <a:srgbClr val="FFFFFF"/>
                </a:highlight>
                <a:latin typeface="Roboto"/>
                <a:ea typeface="Roboto"/>
                <a:cs typeface="Roboto"/>
                <a:sym typeface="Roboto"/>
              </a:rPr>
              <a:t>Do we have any unexpected outcomes? </a:t>
            </a:r>
            <a:endParaRPr sz="2000">
              <a:solidFill>
                <a:srgbClr val="0E84B5"/>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2000">
              <a:solidFill>
                <a:srgbClr val="172B4D"/>
              </a:solidFill>
              <a:highlight>
                <a:srgbClr val="FFFFFF"/>
              </a:highlight>
              <a:latin typeface="Roboto"/>
              <a:ea typeface="Roboto"/>
              <a:cs typeface="Roboto"/>
              <a:sym typeface="Roboto"/>
            </a:endParaRPr>
          </a:p>
          <a:p>
            <a:pPr indent="-355600" lvl="0" marL="457200" marR="0" rtl="0" algn="l">
              <a:lnSpc>
                <a:spcPct val="100000"/>
              </a:lnSpc>
              <a:spcBef>
                <a:spcPts val="0"/>
              </a:spcBef>
              <a:spcAft>
                <a:spcPts val="0"/>
              </a:spcAft>
              <a:buClr>
                <a:srgbClr val="B45F06"/>
              </a:buClr>
              <a:buSzPts val="2000"/>
              <a:buFont typeface="Roboto"/>
              <a:buChar char="●"/>
            </a:pPr>
            <a:r>
              <a:rPr lang="en" sz="2000">
                <a:solidFill>
                  <a:srgbClr val="B45F06"/>
                </a:solidFill>
                <a:highlight>
                  <a:srgbClr val="FFFFFF"/>
                </a:highlight>
                <a:latin typeface="Roboto"/>
                <a:ea typeface="Roboto"/>
                <a:cs typeface="Roboto"/>
                <a:sym typeface="Roboto"/>
              </a:rPr>
              <a:t>Can we change the marketing or product strategy to promote better health of the Bank lending book?</a:t>
            </a:r>
            <a:endParaRPr sz="2000">
              <a:solidFill>
                <a:srgbClr val="B45F06"/>
              </a:solidFill>
              <a:highlight>
                <a:srgbClr val="FFFFFF"/>
              </a:highlight>
              <a:latin typeface="Roboto"/>
              <a:ea typeface="Roboto"/>
              <a:cs typeface="Roboto"/>
              <a:sym typeface="Roboto"/>
            </a:endParaRPr>
          </a:p>
          <a:p>
            <a:pPr indent="-355600" lvl="0" marL="457200" marR="0" rtl="0" algn="l">
              <a:lnSpc>
                <a:spcPct val="100000"/>
              </a:lnSpc>
              <a:spcBef>
                <a:spcPts val="0"/>
              </a:spcBef>
              <a:spcAft>
                <a:spcPts val="0"/>
              </a:spcAft>
              <a:buClr>
                <a:srgbClr val="674EA7"/>
              </a:buClr>
              <a:buSzPts val="2000"/>
              <a:buFont typeface="Roboto"/>
              <a:buChar char="●"/>
            </a:pPr>
            <a:r>
              <a:rPr lang="en" sz="2000">
                <a:solidFill>
                  <a:srgbClr val="674EA7"/>
                </a:solidFill>
                <a:highlight>
                  <a:srgbClr val="FFFFFF"/>
                </a:highlight>
                <a:latin typeface="Roboto"/>
                <a:ea typeface="Roboto"/>
                <a:cs typeface="Roboto"/>
                <a:sym typeface="Roboto"/>
              </a:rPr>
              <a:t>Are there some demographics or behavioural profiles for customers we </a:t>
            </a:r>
            <a:r>
              <a:rPr lang="en" sz="2000">
                <a:solidFill>
                  <a:srgbClr val="674EA7"/>
                </a:solidFill>
                <a:highlight>
                  <a:srgbClr val="FFFFFF"/>
                </a:highlight>
                <a:latin typeface="Roboto"/>
                <a:ea typeface="Roboto"/>
                <a:cs typeface="Roboto"/>
                <a:sym typeface="Roboto"/>
              </a:rPr>
              <a:t>wish to attract or deter ?</a:t>
            </a:r>
            <a:endParaRPr sz="2000">
              <a:solidFill>
                <a:srgbClr val="674E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0" st="0"/>
                                            </p:txEl>
                                          </p:spTgt>
                                        </p:tgtEl>
                                        <p:attrNameLst>
                                          <p:attrName>style.visibility</p:attrName>
                                        </p:attrNameLst>
                                      </p:cBhvr>
                                      <p:to>
                                        <p:strVal val="visible"/>
                                      </p:to>
                                    </p:set>
                                    <p:animEffect filter="fade" transition="in">
                                      <p:cBhvr>
                                        <p:cTn dur="2800"/>
                                        <p:tgtEl>
                                          <p:spTgt spid="1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1" st="1"/>
                                            </p:txEl>
                                          </p:spTgt>
                                        </p:tgtEl>
                                        <p:attrNameLst>
                                          <p:attrName>style.visibility</p:attrName>
                                        </p:attrNameLst>
                                      </p:cBhvr>
                                      <p:to>
                                        <p:strVal val="visible"/>
                                      </p:to>
                                    </p:set>
                                    <p:animEffect filter="fade" transition="in">
                                      <p:cBhvr>
                                        <p:cTn dur="2800"/>
                                        <p:tgtEl>
                                          <p:spTgt spid="1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2" st="2"/>
                                            </p:txEl>
                                          </p:spTgt>
                                        </p:tgtEl>
                                        <p:attrNameLst>
                                          <p:attrName>style.visibility</p:attrName>
                                        </p:attrNameLst>
                                      </p:cBhvr>
                                      <p:to>
                                        <p:strVal val="visible"/>
                                      </p:to>
                                    </p:set>
                                    <p:animEffect filter="fade" transition="in">
                                      <p:cBhvr>
                                        <p:cTn dur="2800"/>
                                        <p:tgtEl>
                                          <p:spTgt spid="1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3" st="3"/>
                                            </p:txEl>
                                          </p:spTgt>
                                        </p:tgtEl>
                                        <p:attrNameLst>
                                          <p:attrName>style.visibility</p:attrName>
                                        </p:attrNameLst>
                                      </p:cBhvr>
                                      <p:to>
                                        <p:strVal val="visible"/>
                                      </p:to>
                                    </p:set>
                                    <p:animEffect filter="fade" transition="in">
                                      <p:cBhvr>
                                        <p:cTn dur="2800"/>
                                        <p:tgtEl>
                                          <p:spTgt spid="1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4" st="4"/>
                                            </p:txEl>
                                          </p:spTgt>
                                        </p:tgtEl>
                                        <p:attrNameLst>
                                          <p:attrName>style.visibility</p:attrName>
                                        </p:attrNameLst>
                                      </p:cBhvr>
                                      <p:to>
                                        <p:strVal val="visible"/>
                                      </p:to>
                                    </p:set>
                                    <p:animEffect filter="fade" transition="in">
                                      <p:cBhvr>
                                        <p:cTn dur="2800"/>
                                        <p:tgtEl>
                                          <p:spTgt spid="16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5" st="5"/>
                                            </p:txEl>
                                          </p:spTgt>
                                        </p:tgtEl>
                                        <p:attrNameLst>
                                          <p:attrName>style.visibility</p:attrName>
                                        </p:attrNameLst>
                                      </p:cBhvr>
                                      <p:to>
                                        <p:strVal val="visible"/>
                                      </p:to>
                                    </p:set>
                                    <p:animEffect filter="fade" transition="in">
                                      <p:cBhvr>
                                        <p:cTn dur="2800"/>
                                        <p:tgtEl>
                                          <p:spTgt spid="16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6" st="6"/>
                                            </p:txEl>
                                          </p:spTgt>
                                        </p:tgtEl>
                                        <p:attrNameLst>
                                          <p:attrName>style.visibility</p:attrName>
                                        </p:attrNameLst>
                                      </p:cBhvr>
                                      <p:to>
                                        <p:strVal val="visible"/>
                                      </p:to>
                                    </p:set>
                                    <p:animEffect filter="fade" transition="in">
                                      <p:cBhvr>
                                        <p:cTn dur="2800"/>
                                        <p:tgtEl>
                                          <p:spTgt spid="16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7" st="7"/>
                                            </p:txEl>
                                          </p:spTgt>
                                        </p:tgtEl>
                                        <p:attrNameLst>
                                          <p:attrName>style.visibility</p:attrName>
                                        </p:attrNameLst>
                                      </p:cBhvr>
                                      <p:to>
                                        <p:strVal val="visible"/>
                                      </p:to>
                                    </p:set>
                                    <p:animEffect filter="fade" transition="in">
                                      <p:cBhvr>
                                        <p:cTn dur="2800"/>
                                        <p:tgtEl>
                                          <p:spTgt spid="16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8" st="8"/>
                                            </p:txEl>
                                          </p:spTgt>
                                        </p:tgtEl>
                                        <p:attrNameLst>
                                          <p:attrName>style.visibility</p:attrName>
                                        </p:attrNameLst>
                                      </p:cBhvr>
                                      <p:to>
                                        <p:strVal val="visible"/>
                                      </p:to>
                                    </p:set>
                                    <p:animEffect filter="fade" transition="in">
                                      <p:cBhvr>
                                        <p:cTn dur="2800"/>
                                        <p:tgtEl>
                                          <p:spTgt spid="16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9" st="9"/>
                                            </p:txEl>
                                          </p:spTgt>
                                        </p:tgtEl>
                                        <p:attrNameLst>
                                          <p:attrName>style.visibility</p:attrName>
                                        </p:attrNameLst>
                                      </p:cBhvr>
                                      <p:to>
                                        <p:strVal val="visible"/>
                                      </p:to>
                                    </p:set>
                                    <p:animEffect filter="fade" transition="in">
                                      <p:cBhvr>
                                        <p:cTn dur="2800"/>
                                        <p:tgtEl>
                                          <p:spTgt spid="16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10" st="10"/>
                                            </p:txEl>
                                          </p:spTgt>
                                        </p:tgtEl>
                                        <p:attrNameLst>
                                          <p:attrName>style.visibility</p:attrName>
                                        </p:attrNameLst>
                                      </p:cBhvr>
                                      <p:to>
                                        <p:strVal val="visible"/>
                                      </p:to>
                                    </p:set>
                                    <p:animEffect filter="fade" transition="in">
                                      <p:cBhvr>
                                        <p:cTn dur="2800"/>
                                        <p:tgtEl>
                                          <p:spTgt spid="16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11" st="11"/>
                                            </p:txEl>
                                          </p:spTgt>
                                        </p:tgtEl>
                                        <p:attrNameLst>
                                          <p:attrName>style.visibility</p:attrName>
                                        </p:attrNameLst>
                                      </p:cBhvr>
                                      <p:to>
                                        <p:strVal val="visible"/>
                                      </p:to>
                                    </p:set>
                                    <p:animEffect filter="fade" transition="in">
                                      <p:cBhvr>
                                        <p:cTn dur="2800"/>
                                        <p:tgtEl>
                                          <p:spTgt spid="165">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3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SUPERVISED MACHINE LEARNING MODELS</a:t>
            </a:r>
            <a:endParaRPr b="0" i="0" sz="2100" u="none" cap="none" strike="noStrike">
              <a:solidFill>
                <a:srgbClr val="2E2E2E"/>
              </a:solidFill>
              <a:latin typeface="Montserrat"/>
              <a:ea typeface="Montserrat"/>
              <a:cs typeface="Montserrat"/>
              <a:sym typeface="Montserrat"/>
            </a:endParaRPr>
          </a:p>
        </p:txBody>
      </p:sp>
      <p:sp>
        <p:nvSpPr>
          <p:cNvPr id="171" name="Google Shape;171;p3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172" name="Google Shape;172;p3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lang="en" sz="1800">
                <a:solidFill>
                  <a:srgbClr val="172B4D"/>
                </a:solidFill>
                <a:highlight>
                  <a:srgbClr val="FFFFFF"/>
                </a:highlight>
                <a:latin typeface="Roboto"/>
                <a:ea typeface="Roboto"/>
                <a:cs typeface="Roboto"/>
                <a:sym typeface="Roboto"/>
              </a:rPr>
              <a:t>Supervised machine learning models are all the model which needs to be trained based on  examples:</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173" name="Google Shape;173;p30"/>
          <p:cNvPicPr preferRelativeResize="0"/>
          <p:nvPr/>
        </p:nvPicPr>
        <p:blipFill rotWithShape="1">
          <a:blip r:embed="rId4">
            <a:alphaModFix/>
          </a:blip>
          <a:srcRect b="0" l="0" r="0" t="0"/>
          <a:stretch/>
        </p:blipFill>
        <p:spPr>
          <a:xfrm>
            <a:off x="2105450" y="2149800"/>
            <a:ext cx="5123499" cy="25125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31"/>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Logistic Regression - titanic data set</a:t>
            </a:r>
            <a:endParaRPr sz="2300">
              <a:solidFill>
                <a:srgbClr val="0B5394"/>
              </a:solidFill>
              <a:latin typeface="Work Sans Regular"/>
              <a:ea typeface="Work Sans Regular"/>
              <a:cs typeface="Work Sans Regular"/>
              <a:sym typeface="Work Sans Regular"/>
            </a:endParaRPr>
          </a:p>
        </p:txBody>
      </p:sp>
      <p:sp>
        <p:nvSpPr>
          <p:cNvPr id="179" name="Google Shape;179;p31"/>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i="1" sz="1500">
              <a:solidFill>
                <a:srgbClr val="434343"/>
              </a:solidFill>
              <a:latin typeface="Work Sans Regular"/>
              <a:ea typeface="Work Sans Regular"/>
              <a:cs typeface="Work Sans Regular"/>
              <a:sym typeface="Work Sans Regular"/>
            </a:endParaRPr>
          </a:p>
        </p:txBody>
      </p:sp>
      <p:pic>
        <p:nvPicPr>
          <p:cNvPr id="180" name="Google Shape;180;p31"/>
          <p:cNvPicPr preferRelativeResize="0"/>
          <p:nvPr/>
        </p:nvPicPr>
        <p:blipFill>
          <a:blip r:embed="rId4">
            <a:alphaModFix/>
          </a:blip>
          <a:stretch>
            <a:fillRect/>
          </a:stretch>
        </p:blipFill>
        <p:spPr>
          <a:xfrm>
            <a:off x="532900" y="432600"/>
            <a:ext cx="8078199" cy="4534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60" name="Google Shape;60;p14"/>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61" name="Google Shape;61;p14"/>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nvSpPr>
        <p:spPr>
          <a:xfrm>
            <a:off x="2293875" y="2077650"/>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Using SQL to analyse customer behaviour</a:t>
            </a:r>
            <a:endParaRPr b="1" i="1" sz="2500">
              <a:solidFill>
                <a:srgbClr val="FFFFFF"/>
              </a:solidFill>
              <a:latin typeface="Work Sans"/>
              <a:ea typeface="Work Sans"/>
              <a:cs typeface="Work Sans"/>
              <a:sym typeface="Work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32"/>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Logistic Regression - binary classification</a:t>
            </a:r>
            <a:endParaRPr sz="2300">
              <a:solidFill>
                <a:srgbClr val="0B5394"/>
              </a:solidFill>
              <a:latin typeface="Work Sans Regular"/>
              <a:ea typeface="Work Sans Regular"/>
              <a:cs typeface="Work Sans Regular"/>
              <a:sym typeface="Work Sans Regular"/>
            </a:endParaRPr>
          </a:p>
        </p:txBody>
      </p:sp>
      <p:sp>
        <p:nvSpPr>
          <p:cNvPr id="186" name="Google Shape;186;p32"/>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i="1" sz="1500">
              <a:solidFill>
                <a:srgbClr val="434343"/>
              </a:solidFill>
              <a:latin typeface="Work Sans Regular"/>
              <a:ea typeface="Work Sans Regular"/>
              <a:cs typeface="Work Sans Regular"/>
              <a:sym typeface="Work Sans Regular"/>
            </a:endParaRPr>
          </a:p>
        </p:txBody>
      </p:sp>
      <p:pic>
        <p:nvPicPr>
          <p:cNvPr id="187" name="Google Shape;187;p32"/>
          <p:cNvPicPr preferRelativeResize="0"/>
          <p:nvPr/>
        </p:nvPicPr>
        <p:blipFill>
          <a:blip r:embed="rId4">
            <a:alphaModFix/>
          </a:blip>
          <a:stretch>
            <a:fillRect/>
          </a:stretch>
        </p:blipFill>
        <p:spPr>
          <a:xfrm>
            <a:off x="569034" y="1819050"/>
            <a:ext cx="7437674" cy="2561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33"/>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Logistic Regression - binary v multi class</a:t>
            </a:r>
            <a:endParaRPr sz="2300">
              <a:solidFill>
                <a:srgbClr val="0B5394"/>
              </a:solidFill>
              <a:latin typeface="Work Sans Regular"/>
              <a:ea typeface="Work Sans Regular"/>
              <a:cs typeface="Work Sans Regular"/>
              <a:sym typeface="Work Sans Regular"/>
            </a:endParaRPr>
          </a:p>
        </p:txBody>
      </p:sp>
      <p:sp>
        <p:nvSpPr>
          <p:cNvPr id="193" name="Google Shape;193;p33"/>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i="1" sz="1500">
              <a:solidFill>
                <a:srgbClr val="434343"/>
              </a:solidFill>
              <a:latin typeface="Work Sans Regular"/>
              <a:ea typeface="Work Sans Regular"/>
              <a:cs typeface="Work Sans Regular"/>
              <a:sym typeface="Work Sans Regular"/>
            </a:endParaRPr>
          </a:p>
        </p:txBody>
      </p:sp>
      <p:pic>
        <p:nvPicPr>
          <p:cNvPr id="194" name="Google Shape;194;p33"/>
          <p:cNvPicPr preferRelativeResize="0"/>
          <p:nvPr/>
        </p:nvPicPr>
        <p:blipFill>
          <a:blip r:embed="rId4">
            <a:alphaModFix/>
          </a:blip>
          <a:stretch>
            <a:fillRect/>
          </a:stretch>
        </p:blipFill>
        <p:spPr>
          <a:xfrm>
            <a:off x="1032325" y="1438475"/>
            <a:ext cx="6580050" cy="3249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34"/>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Logistic Regression - binary v multi class</a:t>
            </a:r>
            <a:endParaRPr sz="2300">
              <a:solidFill>
                <a:srgbClr val="0B5394"/>
              </a:solidFill>
              <a:latin typeface="Work Sans Regular"/>
              <a:ea typeface="Work Sans Regular"/>
              <a:cs typeface="Work Sans Regular"/>
              <a:sym typeface="Work Sans Regular"/>
            </a:endParaRPr>
          </a:p>
        </p:txBody>
      </p:sp>
      <p:sp>
        <p:nvSpPr>
          <p:cNvPr id="200" name="Google Shape;200;p34"/>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i="1" sz="1500">
              <a:solidFill>
                <a:srgbClr val="434343"/>
              </a:solidFill>
              <a:latin typeface="Work Sans Regular"/>
              <a:ea typeface="Work Sans Regular"/>
              <a:cs typeface="Work Sans Regular"/>
              <a:sym typeface="Work Sans Regular"/>
            </a:endParaRPr>
          </a:p>
        </p:txBody>
      </p:sp>
      <p:pic>
        <p:nvPicPr>
          <p:cNvPr id="201" name="Google Shape;201;p34"/>
          <p:cNvPicPr preferRelativeResize="0"/>
          <p:nvPr/>
        </p:nvPicPr>
        <p:blipFill>
          <a:blip r:embed="rId4">
            <a:alphaModFix/>
          </a:blip>
          <a:stretch>
            <a:fillRect/>
          </a:stretch>
        </p:blipFill>
        <p:spPr>
          <a:xfrm>
            <a:off x="1032325" y="1438475"/>
            <a:ext cx="6580050" cy="3249400"/>
          </a:xfrm>
          <a:prstGeom prst="rect">
            <a:avLst/>
          </a:prstGeom>
          <a:noFill/>
          <a:ln>
            <a:noFill/>
          </a:ln>
        </p:spPr>
      </p:pic>
      <p:sp>
        <p:nvSpPr>
          <p:cNvPr id="202" name="Google Shape;202;p34"/>
          <p:cNvSpPr txBox="1"/>
          <p:nvPr/>
        </p:nvSpPr>
        <p:spPr>
          <a:xfrm>
            <a:off x="952050" y="1784325"/>
            <a:ext cx="3335100" cy="2832300"/>
          </a:xfrm>
          <a:prstGeom prst="rect">
            <a:avLst/>
          </a:prstGeom>
          <a:solidFill>
            <a:schemeClr val="lt1"/>
          </a:solidFill>
          <a:ln cap="flat" cmpd="sng" w="9525">
            <a:solidFill>
              <a:srgbClr val="BB884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Courier New"/>
                <a:ea typeface="Courier New"/>
                <a:cs typeface="Courier New"/>
                <a:sym typeface="Courier New"/>
              </a:rPr>
              <a:t>In our Bank scenario our binary ML problem is : </a:t>
            </a:r>
            <a:endParaRPr sz="2000">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3" name="Google Shape;203;p34"/>
          <p:cNvSpPr txBox="1"/>
          <p:nvPr/>
        </p:nvSpPr>
        <p:spPr>
          <a:xfrm>
            <a:off x="4572000" y="1784325"/>
            <a:ext cx="3335100" cy="2832300"/>
          </a:xfrm>
          <a:prstGeom prst="rect">
            <a:avLst/>
          </a:prstGeom>
          <a:solidFill>
            <a:schemeClr val="lt1"/>
          </a:solidFill>
          <a:ln cap="flat" cmpd="sng" w="9525">
            <a:solidFill>
              <a:srgbClr val="20805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Courier New"/>
                <a:ea typeface="Courier New"/>
                <a:cs typeface="Courier New"/>
                <a:sym typeface="Courier New"/>
              </a:rPr>
              <a:t>In our Bank scenario our multiclass ML problem is : </a:t>
            </a:r>
            <a:endParaRPr sz="2000">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35"/>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Logistic Regression - conceptual example </a:t>
            </a:r>
            <a:endParaRPr sz="2300">
              <a:solidFill>
                <a:srgbClr val="0B5394"/>
              </a:solidFill>
              <a:latin typeface="Work Sans Regular"/>
              <a:ea typeface="Work Sans Regular"/>
              <a:cs typeface="Work Sans Regular"/>
              <a:sym typeface="Work Sans Regular"/>
            </a:endParaRPr>
          </a:p>
        </p:txBody>
      </p:sp>
      <p:sp>
        <p:nvSpPr>
          <p:cNvPr id="209" name="Google Shape;209;p35"/>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i="1" sz="1500">
              <a:solidFill>
                <a:srgbClr val="434343"/>
              </a:solidFill>
              <a:latin typeface="Work Sans Regular"/>
              <a:ea typeface="Work Sans Regular"/>
              <a:cs typeface="Work Sans Regular"/>
              <a:sym typeface="Work Sans Regular"/>
            </a:endParaRPr>
          </a:p>
        </p:txBody>
      </p:sp>
      <p:pic>
        <p:nvPicPr>
          <p:cNvPr id="210" name="Google Shape;210;p35"/>
          <p:cNvPicPr preferRelativeResize="0"/>
          <p:nvPr/>
        </p:nvPicPr>
        <p:blipFill>
          <a:blip r:embed="rId4">
            <a:alphaModFix/>
          </a:blip>
          <a:stretch>
            <a:fillRect/>
          </a:stretch>
        </p:blipFill>
        <p:spPr>
          <a:xfrm>
            <a:off x="1434125" y="1333200"/>
            <a:ext cx="5840702" cy="3411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36"/>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What is logistic regression?</a:t>
            </a:r>
            <a:endParaRPr sz="2300">
              <a:solidFill>
                <a:srgbClr val="0B5394"/>
              </a:solidFill>
              <a:latin typeface="Work Sans Regular"/>
              <a:ea typeface="Work Sans Regular"/>
              <a:cs typeface="Work Sans Regular"/>
              <a:sym typeface="Work Sans Regular"/>
            </a:endParaRPr>
          </a:p>
        </p:txBody>
      </p:sp>
      <p:sp>
        <p:nvSpPr>
          <p:cNvPr id="216" name="Google Shape;216;p36"/>
          <p:cNvSpPr txBox="1"/>
          <p:nvPr/>
        </p:nvSpPr>
        <p:spPr>
          <a:xfrm>
            <a:off x="669900" y="1433400"/>
            <a:ext cx="7804200" cy="31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Logistic regression is a technique for modelling the probability of an event.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Just like </a:t>
            </a:r>
            <a:r>
              <a:rPr lang="en" sz="1600" u="sng">
                <a:solidFill>
                  <a:schemeClr val="hlink"/>
                </a:solidFill>
                <a:highlight>
                  <a:srgbClr val="FFFFFF"/>
                </a:highlight>
                <a:latin typeface="Georgia"/>
                <a:ea typeface="Georgia"/>
                <a:cs typeface="Georgia"/>
                <a:sym typeface="Georgia"/>
                <a:hlinkClick r:id="rId4"/>
              </a:rPr>
              <a:t>linear regression</a:t>
            </a:r>
            <a:r>
              <a:rPr lang="en" sz="1600">
                <a:solidFill>
                  <a:srgbClr val="292929"/>
                </a:solidFill>
                <a:highlight>
                  <a:srgbClr val="FFFFFF"/>
                </a:highlight>
                <a:latin typeface="Georgia"/>
                <a:ea typeface="Georgia"/>
                <a:cs typeface="Georgia"/>
                <a:sym typeface="Georgia"/>
              </a:rPr>
              <a:t>, it helps you understand the relationship between one or more variables and a target variable</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Except that our target variable is binary: its value is either 0 or 1.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Example: </a:t>
            </a:r>
            <a:endParaRPr sz="1600">
              <a:solidFill>
                <a:srgbClr val="292929"/>
              </a:solidFill>
              <a:highlight>
                <a:srgbClr val="FFFFFF"/>
              </a:highlight>
              <a:latin typeface="Georgia"/>
              <a:ea typeface="Georgia"/>
              <a:cs typeface="Georgia"/>
              <a:sym typeface="Georgia"/>
            </a:endParaRPr>
          </a:p>
          <a:p>
            <a:pPr indent="-330200" lvl="0" marL="457200" rtl="0" algn="l">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It’s possible to say that “smoking can increase your risk of having lung cancer by 20%”, since having lung cancer is a binary variable: you either have it or not.</a:t>
            </a:r>
            <a:endParaRPr sz="1600">
              <a:solidFill>
                <a:srgbClr val="292929"/>
              </a:solidFill>
              <a:highlight>
                <a:srgbClr val="FFFFFF"/>
              </a:highlight>
              <a:latin typeface="Georgia"/>
              <a:ea typeface="Georgia"/>
              <a:cs typeface="Georgia"/>
              <a:sym typeface="Georgia"/>
            </a:endParaRPr>
          </a:p>
          <a:p>
            <a:pPr indent="-330200" lvl="0" marL="457200" rtl="0" algn="l">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 From that, we can infer classification probability based on other factors</a:t>
            </a:r>
            <a:endParaRPr sz="1600">
              <a:solidFill>
                <a:srgbClr val="292929"/>
              </a:solidFill>
              <a:highlight>
                <a:srgbClr val="FFFFFF"/>
              </a:highlight>
              <a:latin typeface="Georgia"/>
              <a:ea typeface="Georgia"/>
              <a:cs typeface="Georgia"/>
              <a:sym typeface="Georgia"/>
            </a:endParaRPr>
          </a:p>
          <a:p>
            <a:pPr indent="-330200" lvl="0" marL="457200" rtl="0" algn="l">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like whether someone will have lung cancer given that he/she does not smoke, lives in a polluted city and has a family history of lung cancer.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37"/>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Understanding </a:t>
            </a:r>
            <a:r>
              <a:rPr b="1" lang="en" sz="2300">
                <a:solidFill>
                  <a:srgbClr val="0B5394"/>
                </a:solidFill>
                <a:latin typeface="Work Sans"/>
                <a:ea typeface="Work Sans"/>
                <a:cs typeface="Work Sans"/>
                <a:sym typeface="Work Sans"/>
              </a:rPr>
              <a:t>logistic regression</a:t>
            </a:r>
            <a:endParaRPr sz="2300">
              <a:solidFill>
                <a:srgbClr val="0B5394"/>
              </a:solidFill>
              <a:latin typeface="Work Sans Regular"/>
              <a:ea typeface="Work Sans Regular"/>
              <a:cs typeface="Work Sans Regular"/>
              <a:sym typeface="Work Sans Regular"/>
            </a:endParaRPr>
          </a:p>
        </p:txBody>
      </p:sp>
      <p:sp>
        <p:nvSpPr>
          <p:cNvPr id="222" name="Google Shape;222;p37"/>
          <p:cNvSpPr txBox="1"/>
          <p:nvPr/>
        </p:nvSpPr>
        <p:spPr>
          <a:xfrm>
            <a:off x="5533150" y="1470775"/>
            <a:ext cx="3250800" cy="29724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To better understand the difference between a linear and a logistic regression, imagine we plotted the lung cancer variable in the Y-axis (Y = 1 if patient has lung cancer and 0 otherwise) and the patient’s age in the X-axis.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Here we have the resulting lines from each regression. Which one seems more fit to our data?</a:t>
            </a:r>
            <a:endParaRPr/>
          </a:p>
        </p:txBody>
      </p:sp>
      <p:sp>
        <p:nvSpPr>
          <p:cNvPr id="223" name="Google Shape;223;p37"/>
          <p:cNvSpPr txBox="1"/>
          <p:nvPr/>
        </p:nvSpPr>
        <p:spPr>
          <a:xfrm>
            <a:off x="5533150" y="2582875"/>
            <a:ext cx="6412800" cy="7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24" name="Google Shape;224;p37"/>
          <p:cNvPicPr preferRelativeResize="0"/>
          <p:nvPr/>
        </p:nvPicPr>
        <p:blipFill>
          <a:blip r:embed="rId4">
            <a:alphaModFix/>
          </a:blip>
          <a:stretch>
            <a:fillRect/>
          </a:stretch>
        </p:blipFill>
        <p:spPr>
          <a:xfrm>
            <a:off x="360475" y="2001526"/>
            <a:ext cx="5095727" cy="2318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38"/>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When to use logistic regression?</a:t>
            </a:r>
            <a:endParaRPr sz="2300">
              <a:solidFill>
                <a:srgbClr val="0B5394"/>
              </a:solidFill>
              <a:latin typeface="Work Sans Regular"/>
              <a:ea typeface="Work Sans Regular"/>
              <a:cs typeface="Work Sans Regular"/>
              <a:sym typeface="Work Sans Regular"/>
            </a:endParaRPr>
          </a:p>
        </p:txBody>
      </p:sp>
      <p:sp>
        <p:nvSpPr>
          <p:cNvPr id="230" name="Google Shape;230;p38"/>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2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When linear regression makes no sense for our data - eg if we follow a line the linear approach would take us &gt; 100%</a:t>
            </a:r>
            <a:endParaRPr sz="1800">
              <a:solidFill>
                <a:srgbClr val="434343"/>
              </a:solidFill>
              <a:latin typeface="Work Sans Regular"/>
              <a:ea typeface="Work Sans Regular"/>
              <a:cs typeface="Work Sans Regular"/>
              <a:sym typeface="Work Sans Regular"/>
            </a:endParaRPr>
          </a:p>
          <a:p>
            <a:pPr indent="0" lvl="0" marL="0" rtl="0" algn="l">
              <a:spcBef>
                <a:spcPts val="0"/>
              </a:spcBef>
              <a:spcAft>
                <a:spcPts val="0"/>
              </a:spcAft>
              <a:buNone/>
            </a:pPr>
            <a:r>
              <a:rPr lang="en" sz="1800">
                <a:solidFill>
                  <a:srgbClr val="434343"/>
                </a:solidFill>
                <a:latin typeface="Work Sans Regular"/>
                <a:ea typeface="Work Sans Regular"/>
                <a:cs typeface="Work Sans Regular"/>
                <a:sym typeface="Work Sans Regular"/>
              </a:rPr>
              <a:t>Logistic e</a:t>
            </a:r>
            <a:r>
              <a:rPr lang="en" sz="1800">
                <a:solidFill>
                  <a:srgbClr val="434343"/>
                </a:solidFill>
                <a:latin typeface="Work Sans Regular"/>
                <a:ea typeface="Work Sans Regular"/>
                <a:cs typeface="Work Sans Regular"/>
                <a:sym typeface="Work Sans Regular"/>
              </a:rPr>
              <a:t>nsures a curve cannot exceed 100% or go below 0</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Where response variable is a proportion</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When we want a model to predict probabilities of different possible outcomes of a categorically distributed response variable, given a set of independent variables</a:t>
            </a:r>
            <a:endParaRPr sz="1800">
              <a:solidFill>
                <a:srgbClr val="434343"/>
              </a:solidFill>
              <a:latin typeface="Work Sans Regular"/>
              <a:ea typeface="Work Sans Regular"/>
              <a:cs typeface="Work Sans Regular"/>
              <a:sym typeface="Work Sans Regular"/>
            </a:endParaRPr>
          </a:p>
          <a:p>
            <a:pPr indent="0" lvl="0" marL="457200" rtl="0" algn="l">
              <a:lnSpc>
                <a:spcPct val="100000"/>
              </a:lnSpc>
              <a:spcBef>
                <a:spcPts val="0"/>
              </a:spcBef>
              <a:spcAft>
                <a:spcPts val="0"/>
              </a:spcAft>
              <a:buNone/>
            </a:pPr>
            <a:r>
              <a:t/>
            </a:r>
            <a:endParaRPr sz="1800">
              <a:solidFill>
                <a:srgbClr val="434343"/>
              </a:solidFill>
              <a:latin typeface="Work Sans Regular"/>
              <a:ea typeface="Work Sans Regular"/>
              <a:cs typeface="Work Sans Regular"/>
              <a:sym typeface="Work Sans Regular"/>
            </a:endParaRPr>
          </a:p>
          <a:p>
            <a:pPr indent="0" lvl="0" marL="0" rtl="0" algn="l">
              <a:lnSpc>
                <a:spcPct val="100000"/>
              </a:lnSpc>
              <a:spcBef>
                <a:spcPts val="0"/>
              </a:spcBef>
              <a:spcAft>
                <a:spcPts val="0"/>
              </a:spcAft>
              <a:buNone/>
            </a:pPr>
            <a:r>
              <a:rPr i="1" lang="en" sz="1500">
                <a:solidFill>
                  <a:srgbClr val="434343"/>
                </a:solidFill>
                <a:latin typeface="Work Sans Regular"/>
                <a:ea typeface="Work Sans Regular"/>
                <a:cs typeface="Work Sans Regular"/>
                <a:sym typeface="Work Sans Regular"/>
              </a:rPr>
              <a:t>*NB dont confuse with logarithmic scale</a:t>
            </a:r>
            <a:endParaRPr i="1" sz="1500">
              <a:solidFill>
                <a:srgbClr val="434343"/>
              </a:solidFill>
              <a:latin typeface="Work Sans Regular"/>
              <a:ea typeface="Work Sans Regular"/>
              <a:cs typeface="Work Sans Regular"/>
              <a:sym typeface="Work Sans Regul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39"/>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NO FREE-LUNCH THEOREM</a:t>
            </a:r>
            <a:endParaRPr b="0" i="0" sz="2100" u="none" cap="none" strike="noStrike">
              <a:solidFill>
                <a:srgbClr val="2E2E2E"/>
              </a:solidFill>
              <a:latin typeface="Montserrat"/>
              <a:ea typeface="Montserrat"/>
              <a:cs typeface="Montserrat"/>
              <a:sym typeface="Montserrat"/>
            </a:endParaRPr>
          </a:p>
        </p:txBody>
      </p:sp>
      <p:sp>
        <p:nvSpPr>
          <p:cNvPr id="236" name="Google Shape;236;p3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37" name="Google Shape;237;p39"/>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Every model makes assumptions about data. If those assumptions are not met, the model is doomed to fail.</a:t>
            </a:r>
            <a:endParaRPr sz="1800">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1" lang="en" sz="1800">
                <a:solidFill>
                  <a:srgbClr val="172B4D"/>
                </a:solidFill>
                <a:highlight>
                  <a:srgbClr val="FFFFFF"/>
                </a:highlight>
                <a:latin typeface="Roboto"/>
                <a:ea typeface="Roboto"/>
                <a:cs typeface="Roboto"/>
                <a:sym typeface="Roboto"/>
              </a:rPr>
              <a:t>Model assumptions determine the pre-processing steps required</a:t>
            </a:r>
            <a:r>
              <a:rPr lang="en" sz="1800">
                <a:solidFill>
                  <a:srgbClr val="172B4D"/>
                </a:solidFill>
                <a:highlight>
                  <a:srgbClr val="FFFFFF"/>
                </a:highlight>
                <a:latin typeface="Roboto"/>
                <a:ea typeface="Roboto"/>
                <a:cs typeface="Roboto"/>
                <a:sym typeface="Roboto"/>
              </a:rPr>
              <a:t>.</a:t>
            </a:r>
            <a:endParaRPr sz="1800">
              <a:solidFill>
                <a:srgbClr val="172B4D"/>
              </a:solidFill>
              <a:highlight>
                <a:srgbClr val="FFFFFF"/>
              </a:highlight>
              <a:latin typeface="Roboto"/>
              <a:ea typeface="Roboto"/>
              <a:cs typeface="Roboto"/>
              <a:sym typeface="Roboto"/>
            </a:endParaRPr>
          </a:p>
          <a:p>
            <a:pPr indent="0" lvl="0" marL="457200" rtl="0" algn="l">
              <a:lnSpc>
                <a:spcPct val="115000"/>
              </a:lnSpc>
              <a:spcBef>
                <a:spcPts val="300"/>
              </a:spcBef>
              <a:spcAft>
                <a:spcPts val="0"/>
              </a:spcAft>
              <a:buNone/>
            </a:pPr>
            <a:r>
              <a:t/>
            </a:r>
            <a:endParaRPr sz="155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rtl="0" algn="l">
              <a:spcBef>
                <a:spcPts val="0"/>
              </a:spcBef>
              <a:spcAft>
                <a:spcPts val="0"/>
              </a:spcAft>
              <a:buClr>
                <a:srgbClr val="000000"/>
              </a:buClr>
              <a:buSzPts val="1650"/>
              <a:buFont typeface="Arial"/>
              <a:buNone/>
            </a:pPr>
            <a:r>
              <a:t/>
            </a:r>
            <a:endParaRPr sz="165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sz="1650">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238" name="Google Shape;238;p39"/>
          <p:cNvPicPr preferRelativeResize="0"/>
          <p:nvPr/>
        </p:nvPicPr>
        <p:blipFill>
          <a:blip r:embed="rId4">
            <a:alphaModFix/>
          </a:blip>
          <a:stretch>
            <a:fillRect/>
          </a:stretch>
        </p:blipFill>
        <p:spPr>
          <a:xfrm>
            <a:off x="1614174" y="3522699"/>
            <a:ext cx="1248754" cy="850875"/>
          </a:xfrm>
          <a:prstGeom prst="rect">
            <a:avLst/>
          </a:prstGeom>
          <a:noFill/>
          <a:ln>
            <a:noFill/>
          </a:ln>
        </p:spPr>
      </p:pic>
      <p:sp>
        <p:nvSpPr>
          <p:cNvPr id="239" name="Google Shape;239;p39"/>
          <p:cNvSpPr txBox="1"/>
          <p:nvPr/>
        </p:nvSpPr>
        <p:spPr>
          <a:xfrm>
            <a:off x="3004826" y="3849375"/>
            <a:ext cx="8391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sp>
        <p:nvSpPr>
          <p:cNvPr id="240" name="Google Shape;240;p39"/>
          <p:cNvSpPr txBox="1"/>
          <p:nvPr/>
        </p:nvSpPr>
        <p:spPr>
          <a:xfrm>
            <a:off x="585600" y="3696950"/>
            <a:ext cx="8868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Preprocessing</a:t>
            </a:r>
            <a:endParaRPr/>
          </a:p>
        </p:txBody>
      </p:sp>
      <p:pic>
        <p:nvPicPr>
          <p:cNvPr id="241" name="Google Shape;241;p39"/>
          <p:cNvPicPr preferRelativeResize="0"/>
          <p:nvPr/>
        </p:nvPicPr>
        <p:blipFill>
          <a:blip r:embed="rId5">
            <a:alphaModFix/>
          </a:blip>
          <a:stretch>
            <a:fillRect/>
          </a:stretch>
        </p:blipFill>
        <p:spPr>
          <a:xfrm>
            <a:off x="5755982" y="3369475"/>
            <a:ext cx="1931267" cy="850875"/>
          </a:xfrm>
          <a:prstGeom prst="rect">
            <a:avLst/>
          </a:prstGeom>
          <a:noFill/>
          <a:ln>
            <a:noFill/>
          </a:ln>
        </p:spPr>
      </p:pic>
      <p:sp>
        <p:nvSpPr>
          <p:cNvPr id="242" name="Google Shape;242;p39"/>
          <p:cNvSpPr txBox="1"/>
          <p:nvPr/>
        </p:nvSpPr>
        <p:spPr>
          <a:xfrm>
            <a:off x="7923949" y="3805150"/>
            <a:ext cx="8391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sp>
        <p:nvSpPr>
          <p:cNvPr id="243" name="Google Shape;243;p39"/>
          <p:cNvSpPr txBox="1"/>
          <p:nvPr/>
        </p:nvSpPr>
        <p:spPr>
          <a:xfrm>
            <a:off x="4536275" y="3736950"/>
            <a:ext cx="10371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Preprocessing</a:t>
            </a:r>
            <a:endParaRPr/>
          </a:p>
        </p:txBody>
      </p:sp>
      <p:pic>
        <p:nvPicPr>
          <p:cNvPr id="244" name="Google Shape;244;p39"/>
          <p:cNvPicPr preferRelativeResize="0"/>
          <p:nvPr/>
        </p:nvPicPr>
        <p:blipFill>
          <a:blip r:embed="rId6">
            <a:alphaModFix/>
          </a:blip>
          <a:stretch>
            <a:fillRect/>
          </a:stretch>
        </p:blipFill>
        <p:spPr>
          <a:xfrm>
            <a:off x="3004825" y="3226600"/>
            <a:ext cx="370801" cy="364225"/>
          </a:xfrm>
          <a:prstGeom prst="rect">
            <a:avLst/>
          </a:prstGeom>
          <a:noFill/>
          <a:ln>
            <a:noFill/>
          </a:ln>
        </p:spPr>
      </p:pic>
      <p:pic>
        <p:nvPicPr>
          <p:cNvPr id="245" name="Google Shape;245;p39"/>
          <p:cNvPicPr preferRelativeResize="0"/>
          <p:nvPr/>
        </p:nvPicPr>
        <p:blipFill>
          <a:blip r:embed="rId7">
            <a:alphaModFix/>
          </a:blip>
          <a:stretch>
            <a:fillRect/>
          </a:stretch>
        </p:blipFill>
        <p:spPr>
          <a:xfrm>
            <a:off x="7687250" y="3164637"/>
            <a:ext cx="427131" cy="488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4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434343"/>
                </a:solidFill>
                <a:latin typeface="Montserrat"/>
                <a:ea typeface="Montserrat"/>
                <a:cs typeface="Montserrat"/>
                <a:sym typeface="Montserrat"/>
              </a:rPr>
              <a:t>L</a:t>
            </a:r>
            <a:r>
              <a:rPr b="1" lang="en" sz="2100">
                <a:solidFill>
                  <a:srgbClr val="434343"/>
                </a:solidFill>
                <a:latin typeface="Montserrat"/>
                <a:ea typeface="Montserrat"/>
                <a:cs typeface="Montserrat"/>
                <a:sym typeface="Montserrat"/>
              </a:rPr>
              <a:t>OGISTIC MODEL (for binary classification)</a:t>
            </a:r>
            <a:endParaRPr b="0" i="0" sz="2100" u="none" cap="none" strike="noStrike">
              <a:solidFill>
                <a:srgbClr val="2E2E2E"/>
              </a:solidFill>
              <a:latin typeface="Montserrat"/>
              <a:ea typeface="Montserrat"/>
              <a:cs typeface="Montserrat"/>
              <a:sym typeface="Montserrat"/>
            </a:endParaRPr>
          </a:p>
        </p:txBody>
      </p:sp>
      <p:sp>
        <p:nvSpPr>
          <p:cNvPr id="251" name="Google Shape;251;p4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52" name="Google Shape;252;p4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The logistic model makes the following </a:t>
            </a:r>
            <a:r>
              <a:rPr b="1" lang="en" sz="1800">
                <a:solidFill>
                  <a:srgbClr val="172B4D"/>
                </a:solidFill>
                <a:highlight>
                  <a:srgbClr val="FFFFFF"/>
                </a:highlight>
                <a:latin typeface="Roboto"/>
                <a:ea typeface="Roboto"/>
                <a:cs typeface="Roboto"/>
                <a:sym typeface="Roboto"/>
              </a:rPr>
              <a:t>assumptions</a:t>
            </a:r>
            <a:r>
              <a:rPr lang="en" sz="1800">
                <a:solidFill>
                  <a:srgbClr val="172B4D"/>
                </a:solidFill>
                <a:highlight>
                  <a:srgbClr val="FFFFFF"/>
                </a:highlight>
                <a:latin typeface="Roboto"/>
                <a:ea typeface="Roboto"/>
                <a:cs typeface="Roboto"/>
                <a:sym typeface="Roboto"/>
              </a:rPr>
              <a:t>:</a:t>
            </a:r>
            <a:endParaRPr sz="1800">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327025" lvl="0" marL="457200" rtl="0" algn="l">
              <a:lnSpc>
                <a:spcPct val="115000"/>
              </a:lnSpc>
              <a:spcBef>
                <a:spcPts val="0"/>
              </a:spcBef>
              <a:spcAft>
                <a:spcPts val="0"/>
              </a:spcAft>
              <a:buClr>
                <a:srgbClr val="172B4D"/>
              </a:buClr>
              <a:buSzPts val="1550"/>
              <a:buFont typeface="Roboto"/>
              <a:buChar char="●"/>
            </a:pPr>
            <a:r>
              <a:rPr b="1" lang="en" sz="1550">
                <a:solidFill>
                  <a:srgbClr val="172B4D"/>
                </a:solidFill>
                <a:highlight>
                  <a:srgbClr val="FFFFFF"/>
                </a:highlight>
                <a:latin typeface="Roboto"/>
                <a:ea typeface="Roboto"/>
                <a:cs typeface="Roboto"/>
                <a:sym typeface="Roboto"/>
              </a:rPr>
              <a:t>DOES </a:t>
            </a:r>
            <a:r>
              <a:rPr b="1" lang="en" sz="1550">
                <a:solidFill>
                  <a:srgbClr val="172B4D"/>
                </a:solidFill>
                <a:highlight>
                  <a:srgbClr val="FFFFFF"/>
                </a:highlight>
                <a:latin typeface="Roboto"/>
                <a:ea typeface="Roboto"/>
                <a:cs typeface="Roboto"/>
                <a:sym typeface="Roboto"/>
              </a:rPr>
              <a:t>NOT</a:t>
            </a:r>
            <a:r>
              <a:rPr lang="en" sz="1550">
                <a:solidFill>
                  <a:srgbClr val="172B4D"/>
                </a:solidFill>
                <a:highlight>
                  <a:srgbClr val="FFFFFF"/>
                </a:highlight>
                <a:latin typeface="Roboto"/>
                <a:ea typeface="Roboto"/>
                <a:cs typeface="Roboto"/>
                <a:sym typeface="Roboto"/>
              </a:rPr>
              <a:t> require a</a:t>
            </a:r>
            <a:r>
              <a:rPr b="1" lang="en" sz="1550">
                <a:solidFill>
                  <a:srgbClr val="172B4D"/>
                </a:solidFill>
                <a:highlight>
                  <a:srgbClr val="FFFFFF"/>
                </a:highlight>
                <a:latin typeface="Roboto"/>
                <a:ea typeface="Roboto"/>
                <a:cs typeface="Roboto"/>
                <a:sym typeface="Roboto"/>
              </a:rPr>
              <a:t> linear relationship between the dependent and independent variables.</a:t>
            </a:r>
            <a:endParaRPr b="1" sz="1550">
              <a:solidFill>
                <a:srgbClr val="172B4D"/>
              </a:solidFill>
              <a:highlight>
                <a:srgbClr val="FFFFFF"/>
              </a:highlight>
              <a:latin typeface="Roboto"/>
              <a:ea typeface="Roboto"/>
              <a:cs typeface="Roboto"/>
              <a:sym typeface="Roboto"/>
            </a:endParaRPr>
          </a:p>
          <a:p>
            <a:pPr indent="-327025" lvl="0" marL="457200" rtl="0" algn="l">
              <a:lnSpc>
                <a:spcPct val="115000"/>
              </a:lnSpc>
              <a:spcBef>
                <a:spcPts val="0"/>
              </a:spcBef>
              <a:spcAft>
                <a:spcPts val="0"/>
              </a:spcAft>
              <a:buClr>
                <a:srgbClr val="172B4D"/>
              </a:buClr>
              <a:buSzPts val="1550"/>
              <a:buFont typeface="Roboto"/>
              <a:buChar char="●"/>
            </a:pPr>
            <a:r>
              <a:rPr lang="en" sz="1550">
                <a:solidFill>
                  <a:srgbClr val="172B4D"/>
                </a:solidFill>
                <a:highlight>
                  <a:srgbClr val="FFFFFF"/>
                </a:highlight>
                <a:latin typeface="Roboto"/>
                <a:ea typeface="Roboto"/>
                <a:cs typeface="Roboto"/>
                <a:sym typeface="Roboto"/>
              </a:rPr>
              <a:t>The error terms (</a:t>
            </a:r>
            <a:r>
              <a:rPr b="1" lang="en" sz="1550">
                <a:solidFill>
                  <a:srgbClr val="172B4D"/>
                </a:solidFill>
                <a:highlight>
                  <a:srgbClr val="FFFFFF"/>
                </a:highlight>
                <a:latin typeface="Roboto"/>
                <a:ea typeface="Roboto"/>
                <a:cs typeface="Roboto"/>
                <a:sym typeface="Roboto"/>
              </a:rPr>
              <a:t>residuals</a:t>
            </a:r>
            <a:r>
              <a:rPr lang="en" sz="1550">
                <a:solidFill>
                  <a:srgbClr val="172B4D"/>
                </a:solidFill>
                <a:highlight>
                  <a:srgbClr val="FFFFFF"/>
                </a:highlight>
                <a:latin typeface="Roboto"/>
                <a:ea typeface="Roboto"/>
                <a:cs typeface="Roboto"/>
                <a:sym typeface="Roboto"/>
              </a:rPr>
              <a:t>) </a:t>
            </a:r>
            <a:r>
              <a:rPr b="1" lang="en" sz="1550">
                <a:solidFill>
                  <a:srgbClr val="172B4D"/>
                </a:solidFill>
                <a:highlight>
                  <a:srgbClr val="FFFFFF"/>
                </a:highlight>
                <a:latin typeface="Roboto"/>
                <a:ea typeface="Roboto"/>
                <a:cs typeface="Roboto"/>
                <a:sym typeface="Roboto"/>
              </a:rPr>
              <a:t>DO</a:t>
            </a:r>
            <a:r>
              <a:rPr lang="en" sz="1550">
                <a:solidFill>
                  <a:srgbClr val="172B4D"/>
                </a:solidFill>
                <a:highlight>
                  <a:srgbClr val="FFFFFF"/>
                </a:highlight>
                <a:latin typeface="Roboto"/>
                <a:ea typeface="Roboto"/>
                <a:cs typeface="Roboto"/>
                <a:sym typeface="Roboto"/>
              </a:rPr>
              <a:t> </a:t>
            </a:r>
            <a:r>
              <a:rPr b="1" lang="en" sz="1550">
                <a:solidFill>
                  <a:srgbClr val="172B4D"/>
                </a:solidFill>
                <a:highlight>
                  <a:srgbClr val="FFFFFF"/>
                </a:highlight>
                <a:latin typeface="Roboto"/>
                <a:ea typeface="Roboto"/>
                <a:cs typeface="Roboto"/>
                <a:sym typeface="Roboto"/>
              </a:rPr>
              <a:t>NOT </a:t>
            </a:r>
            <a:r>
              <a:rPr lang="en" sz="1550">
                <a:solidFill>
                  <a:srgbClr val="172B4D"/>
                </a:solidFill>
                <a:highlight>
                  <a:srgbClr val="FFFFFF"/>
                </a:highlight>
                <a:latin typeface="Roboto"/>
                <a:ea typeface="Roboto"/>
                <a:cs typeface="Roboto"/>
                <a:sym typeface="Roboto"/>
              </a:rPr>
              <a:t>need to be </a:t>
            </a:r>
            <a:r>
              <a:rPr b="1" lang="en" sz="1550">
                <a:solidFill>
                  <a:srgbClr val="172B4D"/>
                </a:solidFill>
                <a:highlight>
                  <a:srgbClr val="FFFFFF"/>
                </a:highlight>
                <a:latin typeface="Roboto"/>
                <a:ea typeface="Roboto"/>
                <a:cs typeface="Roboto"/>
                <a:sym typeface="Roboto"/>
              </a:rPr>
              <a:t>normally distributed</a:t>
            </a:r>
            <a:r>
              <a:rPr lang="en" sz="1550">
                <a:solidFill>
                  <a:srgbClr val="172B4D"/>
                </a:solidFill>
                <a:highlight>
                  <a:srgbClr val="FFFFFF"/>
                </a:highlight>
                <a:latin typeface="Roboto"/>
                <a:ea typeface="Roboto"/>
                <a:cs typeface="Roboto"/>
                <a:sym typeface="Roboto"/>
              </a:rPr>
              <a:t>. </a:t>
            </a:r>
            <a:endParaRPr sz="1550">
              <a:solidFill>
                <a:srgbClr val="172B4D"/>
              </a:solidFill>
              <a:highlight>
                <a:srgbClr val="FFFFFF"/>
              </a:highlight>
              <a:latin typeface="Roboto"/>
              <a:ea typeface="Roboto"/>
              <a:cs typeface="Roboto"/>
              <a:sym typeface="Roboto"/>
            </a:endParaRPr>
          </a:p>
          <a:p>
            <a:pPr indent="-327025" lvl="0" marL="457200" rtl="0" algn="l">
              <a:lnSpc>
                <a:spcPct val="115000"/>
              </a:lnSpc>
              <a:spcBef>
                <a:spcPts val="0"/>
              </a:spcBef>
              <a:spcAft>
                <a:spcPts val="0"/>
              </a:spcAft>
              <a:buClr>
                <a:srgbClr val="172B4D"/>
              </a:buClr>
              <a:buSzPts val="1550"/>
              <a:buFont typeface="Roboto"/>
              <a:buChar char="●"/>
            </a:pPr>
            <a:r>
              <a:rPr lang="en" sz="1550">
                <a:solidFill>
                  <a:srgbClr val="172B4D"/>
                </a:solidFill>
                <a:highlight>
                  <a:srgbClr val="FFFFFF"/>
                </a:highlight>
                <a:latin typeface="Roboto"/>
                <a:ea typeface="Roboto"/>
                <a:cs typeface="Roboto"/>
                <a:sym typeface="Roboto"/>
              </a:rPr>
              <a:t>Independent observations (not repeated).</a:t>
            </a:r>
            <a:endParaRPr sz="1550">
              <a:solidFill>
                <a:srgbClr val="172B4D"/>
              </a:solidFill>
              <a:highlight>
                <a:srgbClr val="FFFFFF"/>
              </a:highlight>
              <a:latin typeface="Roboto"/>
              <a:ea typeface="Roboto"/>
              <a:cs typeface="Roboto"/>
              <a:sym typeface="Roboto"/>
            </a:endParaRPr>
          </a:p>
          <a:p>
            <a:pPr indent="-327025" lvl="0" marL="457200" rtl="0" algn="l">
              <a:lnSpc>
                <a:spcPct val="115000"/>
              </a:lnSpc>
              <a:spcBef>
                <a:spcPts val="0"/>
              </a:spcBef>
              <a:spcAft>
                <a:spcPts val="0"/>
              </a:spcAft>
              <a:buClr>
                <a:srgbClr val="172B4D"/>
              </a:buClr>
              <a:buSzPts val="1550"/>
              <a:buFont typeface="Roboto"/>
              <a:buChar char="●"/>
            </a:pPr>
            <a:r>
              <a:rPr b="1" lang="en" sz="1550">
                <a:solidFill>
                  <a:srgbClr val="172B4D"/>
                </a:solidFill>
                <a:highlight>
                  <a:srgbClr val="FFFFFF"/>
                </a:highlight>
                <a:latin typeface="Roboto"/>
                <a:ea typeface="Roboto"/>
                <a:cs typeface="Roboto"/>
                <a:sym typeface="Roboto"/>
              </a:rPr>
              <a:t>Multicollinearity NOT RELEVANT</a:t>
            </a:r>
            <a:r>
              <a:rPr lang="en" sz="1550">
                <a:solidFill>
                  <a:srgbClr val="172B4D"/>
                </a:solidFill>
                <a:highlight>
                  <a:srgbClr val="FFFFFF"/>
                </a:highlight>
                <a:latin typeface="Roboto"/>
                <a:ea typeface="Roboto"/>
                <a:cs typeface="Roboto"/>
                <a:sym typeface="Roboto"/>
              </a:rPr>
              <a:t>.</a:t>
            </a:r>
            <a:endParaRPr sz="1550">
              <a:solidFill>
                <a:srgbClr val="172B4D"/>
              </a:solidFill>
              <a:highlight>
                <a:srgbClr val="FFFFFF"/>
              </a:highlight>
              <a:latin typeface="Roboto"/>
              <a:ea typeface="Roboto"/>
              <a:cs typeface="Roboto"/>
              <a:sym typeface="Roboto"/>
            </a:endParaRPr>
          </a:p>
          <a:p>
            <a:pPr indent="-327025" lvl="0" marL="457200" rtl="0" algn="l">
              <a:lnSpc>
                <a:spcPct val="115000"/>
              </a:lnSpc>
              <a:spcBef>
                <a:spcPts val="0"/>
              </a:spcBef>
              <a:spcAft>
                <a:spcPts val="0"/>
              </a:spcAft>
              <a:buClr>
                <a:srgbClr val="172B4D"/>
              </a:buClr>
              <a:buSzPts val="1550"/>
              <a:buFont typeface="Roboto"/>
              <a:buChar char="●"/>
            </a:pPr>
            <a:r>
              <a:rPr lang="en" sz="1550">
                <a:solidFill>
                  <a:srgbClr val="172B4D"/>
                </a:solidFill>
                <a:highlight>
                  <a:srgbClr val="FFFFFF"/>
                </a:highlight>
                <a:latin typeface="Roboto"/>
                <a:ea typeface="Roboto"/>
                <a:cs typeface="Roboto"/>
                <a:sym typeface="Roboto"/>
              </a:rPr>
              <a:t>Dependent variable </a:t>
            </a:r>
            <a:r>
              <a:rPr b="1" lang="en" sz="1550">
                <a:solidFill>
                  <a:srgbClr val="172B4D"/>
                </a:solidFill>
                <a:highlight>
                  <a:srgbClr val="FFFFFF"/>
                </a:highlight>
                <a:latin typeface="Roboto"/>
                <a:ea typeface="Roboto"/>
                <a:cs typeface="Roboto"/>
                <a:sym typeface="Roboto"/>
              </a:rPr>
              <a:t>MUST be categorical and can only have two possible values</a:t>
            </a:r>
            <a:r>
              <a:rPr lang="en" sz="1550">
                <a:solidFill>
                  <a:srgbClr val="172B4D"/>
                </a:solidFill>
                <a:highlight>
                  <a:srgbClr val="FFFFFF"/>
                </a:highlight>
                <a:latin typeface="Roboto"/>
                <a:ea typeface="Roboto"/>
                <a:cs typeface="Roboto"/>
                <a:sym typeface="Roboto"/>
              </a:rPr>
              <a:t>. (yes/no, 1/o, True/False).</a:t>
            </a:r>
            <a:endParaRPr sz="1550">
              <a:solidFill>
                <a:srgbClr val="172B4D"/>
              </a:solidFill>
              <a:highlight>
                <a:srgbClr val="FFFFFF"/>
              </a:highlight>
              <a:latin typeface="Roboto"/>
              <a:ea typeface="Roboto"/>
              <a:cs typeface="Roboto"/>
              <a:sym typeface="Roboto"/>
            </a:endParaRPr>
          </a:p>
          <a:p>
            <a:pPr indent="-327025" lvl="0" marL="457200" rtl="0" algn="l">
              <a:lnSpc>
                <a:spcPct val="115000"/>
              </a:lnSpc>
              <a:spcBef>
                <a:spcPts val="0"/>
              </a:spcBef>
              <a:spcAft>
                <a:spcPts val="0"/>
              </a:spcAft>
              <a:buClr>
                <a:srgbClr val="172B4D"/>
              </a:buClr>
              <a:buSzPts val="1550"/>
              <a:buFont typeface="Roboto"/>
              <a:buChar char="●"/>
            </a:pPr>
            <a:r>
              <a:rPr lang="en" sz="1550">
                <a:solidFill>
                  <a:srgbClr val="172B4D"/>
                </a:solidFill>
                <a:highlight>
                  <a:srgbClr val="FFFFFF"/>
                </a:highlight>
                <a:latin typeface="Roboto"/>
                <a:ea typeface="Roboto"/>
                <a:cs typeface="Roboto"/>
                <a:sym typeface="Roboto"/>
              </a:rPr>
              <a:t>Larger dataset, at least 10 cases for each possible target value.</a:t>
            </a:r>
            <a:endParaRPr sz="1550">
              <a:solidFill>
                <a:srgbClr val="172B4D"/>
              </a:solidFill>
              <a:highlight>
                <a:srgbClr val="FFFFFF"/>
              </a:highlight>
              <a:latin typeface="Roboto"/>
              <a:ea typeface="Roboto"/>
              <a:cs typeface="Roboto"/>
              <a:sym typeface="Roboto"/>
            </a:endParaRPr>
          </a:p>
          <a:p>
            <a:pPr indent="0" lvl="0" marL="457200" rtl="0" algn="l">
              <a:lnSpc>
                <a:spcPct val="115000"/>
              </a:lnSpc>
              <a:spcBef>
                <a:spcPts val="300"/>
              </a:spcBef>
              <a:spcAft>
                <a:spcPts val="0"/>
              </a:spcAft>
              <a:buNone/>
            </a:pPr>
            <a:r>
              <a:t/>
            </a:r>
            <a:endParaRPr sz="155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4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58" name="Google Shape;258;p41"/>
          <p:cNvPicPr preferRelativeResize="0"/>
          <p:nvPr/>
        </p:nvPicPr>
        <p:blipFill rotWithShape="1">
          <a:blip r:embed="rId4">
            <a:alphaModFix/>
          </a:blip>
          <a:srcRect b="0" l="0" r="0" t="0"/>
          <a:stretch/>
        </p:blipFill>
        <p:spPr>
          <a:xfrm>
            <a:off x="2129249" y="1011350"/>
            <a:ext cx="4885501" cy="3601550"/>
          </a:xfrm>
          <a:prstGeom prst="rect">
            <a:avLst/>
          </a:prstGeom>
          <a:noFill/>
          <a:ln>
            <a:noFill/>
          </a:ln>
        </p:spPr>
      </p:pic>
      <p:sp>
        <p:nvSpPr>
          <p:cNvPr id="259" name="Google Shape;259;p41"/>
          <p:cNvSpPr txBox="1"/>
          <p:nvPr/>
        </p:nvSpPr>
        <p:spPr>
          <a:xfrm>
            <a:off x="773900" y="635800"/>
            <a:ext cx="63342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DETERMINING THE PREDICTION OF THE LOGISTIC MODEL</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Bank Customer Analysis:  What are we trying to find out?</a:t>
            </a:r>
            <a:endParaRPr sz="2300">
              <a:solidFill>
                <a:srgbClr val="0B5394"/>
              </a:solidFill>
              <a:latin typeface="Work Sans Regular"/>
              <a:ea typeface="Work Sans Regular"/>
              <a:cs typeface="Work Sans Regular"/>
              <a:sym typeface="Work Sans Regular"/>
            </a:endParaRPr>
          </a:p>
        </p:txBody>
      </p:sp>
      <p:sp>
        <p:nvSpPr>
          <p:cNvPr id="68" name="Google Shape;68;p15"/>
          <p:cNvSpPr txBox="1"/>
          <p:nvPr/>
        </p:nvSpPr>
        <p:spPr>
          <a:xfrm>
            <a:off x="878100" y="1333200"/>
            <a:ext cx="7387800" cy="317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2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Bank contains data about customer loans, repayments and status, as well as some customer demographics</a:t>
            </a:r>
            <a:endParaRPr sz="1800">
              <a:solidFill>
                <a:srgbClr val="434343"/>
              </a:solidFill>
              <a:latin typeface="Work Sans Regular"/>
              <a:ea typeface="Work Sans Regular"/>
              <a:cs typeface="Work Sans Regular"/>
              <a:sym typeface="Work Sans Regular"/>
            </a:endParaRPr>
          </a:p>
          <a:p>
            <a:pPr indent="0" lvl="0" marL="0" rtl="0" algn="l">
              <a:lnSpc>
                <a:spcPct val="100000"/>
              </a:lnSpc>
              <a:spcBef>
                <a:spcPts val="0"/>
              </a:spcBef>
              <a:spcAft>
                <a:spcPts val="0"/>
              </a:spcAft>
              <a:buNone/>
            </a:pPr>
            <a:r>
              <a:rPr lang="en" sz="1800">
                <a:solidFill>
                  <a:srgbClr val="434343"/>
                </a:solidFill>
                <a:latin typeface="Work Sans Regular"/>
                <a:ea typeface="Work Sans Regular"/>
                <a:cs typeface="Work Sans Regular"/>
                <a:sym typeface="Work Sans Regular"/>
              </a:rPr>
              <a:t>Overall TASKs are: </a:t>
            </a:r>
            <a:endParaRPr sz="1800">
              <a:solidFill>
                <a:srgbClr val="434343"/>
              </a:solidFill>
              <a:latin typeface="Work Sans Regular"/>
              <a:ea typeface="Work Sans Regular"/>
              <a:cs typeface="Work Sans Regular"/>
              <a:sym typeface="Work Sans Regular"/>
            </a:endParaRPr>
          </a:p>
          <a:p>
            <a:pPr indent="-330200" lvl="0" marL="457200" rtl="0" algn="l">
              <a:lnSpc>
                <a:spcPct val="100000"/>
              </a:lnSpc>
              <a:spcBef>
                <a:spcPts val="0"/>
              </a:spcBef>
              <a:spcAft>
                <a:spcPts val="0"/>
              </a:spcAft>
              <a:buClr>
                <a:srgbClr val="313131"/>
              </a:buClr>
              <a:buSzPts val="1600"/>
              <a:buFont typeface="Helvetica Neue"/>
              <a:buAutoNum type="arabicParenR"/>
            </a:pPr>
            <a:r>
              <a:rPr lang="en" sz="1600">
                <a:solidFill>
                  <a:srgbClr val="313131"/>
                </a:solidFill>
                <a:highlight>
                  <a:srgbClr val="FFFFFF"/>
                </a:highlight>
                <a:latin typeface="Helvetica Neue"/>
                <a:ea typeface="Helvetica Neue"/>
                <a:cs typeface="Helvetica Neue"/>
                <a:sym typeface="Helvetica Neue"/>
              </a:rPr>
              <a:t>Identify the good clients to whom we can offer other services</a:t>
            </a:r>
            <a:endParaRPr sz="1600">
              <a:solidFill>
                <a:srgbClr val="313131"/>
              </a:solidFill>
              <a:highlight>
                <a:srgbClr val="FFFFFF"/>
              </a:highlight>
              <a:latin typeface="Helvetica Neue"/>
              <a:ea typeface="Helvetica Neue"/>
              <a:cs typeface="Helvetica Neue"/>
              <a:sym typeface="Helvetica Neue"/>
            </a:endParaRPr>
          </a:p>
          <a:p>
            <a:pPr indent="-330200" lvl="0" marL="457200" rtl="0" algn="l">
              <a:lnSpc>
                <a:spcPct val="100000"/>
              </a:lnSpc>
              <a:spcBef>
                <a:spcPts val="0"/>
              </a:spcBef>
              <a:spcAft>
                <a:spcPts val="0"/>
              </a:spcAft>
              <a:buClr>
                <a:srgbClr val="313131"/>
              </a:buClr>
              <a:buSzPts val="1600"/>
              <a:buFont typeface="Helvetica Neue"/>
              <a:buAutoNum type="arabicParenR"/>
            </a:pPr>
            <a:r>
              <a:rPr lang="en" sz="1600">
                <a:solidFill>
                  <a:srgbClr val="313131"/>
                </a:solidFill>
                <a:highlight>
                  <a:srgbClr val="FFFFFF"/>
                </a:highlight>
                <a:latin typeface="Helvetica Neue"/>
                <a:ea typeface="Helvetica Neue"/>
                <a:cs typeface="Helvetica Neue"/>
                <a:sym typeface="Helvetica Neue"/>
              </a:rPr>
              <a:t>Identify the bad clients that have to watch carefully to minimize the losses</a:t>
            </a:r>
            <a:endParaRPr sz="1150">
              <a:solidFill>
                <a:srgbClr val="313131"/>
              </a:solidFill>
              <a:highlight>
                <a:srgbClr val="FFFFFF"/>
              </a:highlight>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Can I use my data analysis toolkit to analyse customer behaviour and start identifying good/ bad customers? Can I identify any problems that the Bank has in general ? </a:t>
            </a:r>
            <a:endParaRPr sz="1800">
              <a:solidFill>
                <a:srgbClr val="434343"/>
              </a:solidFill>
              <a:latin typeface="Work Sans Regular"/>
              <a:ea typeface="Work Sans Regular"/>
              <a:cs typeface="Work Sans Regular"/>
              <a:sym typeface="Work Sans Regul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4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65" name="Google Shape;265;p4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66" name="Google Shape;266;p42"/>
          <p:cNvSpPr txBox="1"/>
          <p:nvPr/>
        </p:nvSpPr>
        <p:spPr>
          <a:xfrm>
            <a:off x="867325" y="1150075"/>
            <a:ext cx="2984100" cy="16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1" lang="en" sz="2000" u="none" cap="none" strike="noStrike">
                <a:solidFill>
                  <a:srgbClr val="2E2E2E"/>
                </a:solidFill>
                <a:latin typeface="Work Sans"/>
                <a:ea typeface="Work Sans"/>
                <a:cs typeface="Work Sans"/>
                <a:sym typeface="Work Sans"/>
              </a:rPr>
              <a:t>Regression Problem: </a:t>
            </a:r>
            <a:endParaRPr b="1" i="1" sz="2000" u="none" cap="none" strike="noStrike">
              <a:solidFill>
                <a:srgbClr val="2E2E2E"/>
              </a:solidFill>
              <a:latin typeface="Work Sans"/>
              <a:ea typeface="Work Sans"/>
              <a:cs typeface="Work Sans"/>
              <a:sym typeface="Work Sans"/>
            </a:endParaRPr>
          </a:p>
          <a:p>
            <a:pPr indent="0" lvl="0" marL="0" marR="0" rtl="0" algn="l">
              <a:lnSpc>
                <a:spcPct val="100000"/>
              </a:lnSpc>
              <a:spcBef>
                <a:spcPts val="1600"/>
              </a:spcBef>
              <a:spcAft>
                <a:spcPts val="0"/>
              </a:spcAft>
              <a:buClr>
                <a:srgbClr val="000000"/>
              </a:buClr>
              <a:buSzPts val="2000"/>
              <a:buFont typeface="Arial"/>
              <a:buNone/>
            </a:pPr>
            <a:r>
              <a:rPr b="1" i="0" lang="en" sz="2000" u="none" cap="none" strike="noStrike">
                <a:solidFill>
                  <a:srgbClr val="2DC5FA"/>
                </a:solidFill>
                <a:latin typeface="Work Sans"/>
                <a:ea typeface="Work Sans"/>
                <a:cs typeface="Work Sans"/>
                <a:sym typeface="Work Sans"/>
              </a:rPr>
              <a:t>Predicting a</a:t>
            </a:r>
            <a:r>
              <a:rPr b="1" lang="en" sz="2000">
                <a:solidFill>
                  <a:srgbClr val="2DC5FA"/>
                </a:solidFill>
                <a:latin typeface="Work Sans"/>
                <a:ea typeface="Work Sans"/>
                <a:cs typeface="Work Sans"/>
                <a:sym typeface="Work Sans"/>
              </a:rPr>
              <a:t>n amount</a:t>
            </a:r>
            <a:r>
              <a:rPr b="1" i="0" lang="en" sz="2000" u="none" cap="none" strike="noStrike">
                <a:solidFill>
                  <a:srgbClr val="2DC5FA"/>
                </a:solidFill>
                <a:latin typeface="Work Sans"/>
                <a:ea typeface="Work Sans"/>
                <a:cs typeface="Work Sans"/>
                <a:sym typeface="Work Sans"/>
              </a:rPr>
              <a:t> </a:t>
            </a:r>
            <a:endParaRPr b="1" i="0" sz="2000" u="none" cap="none" strike="noStrike">
              <a:solidFill>
                <a:srgbClr val="2DC5FA"/>
              </a:solidFill>
              <a:latin typeface="Work Sans"/>
              <a:ea typeface="Work Sans"/>
              <a:cs typeface="Work Sans"/>
              <a:sym typeface="Work Sans"/>
            </a:endParaRPr>
          </a:p>
          <a:p>
            <a:pPr indent="0" lvl="0" marL="0" marR="0" rtl="0" algn="l">
              <a:lnSpc>
                <a:spcPct val="100000"/>
              </a:lnSpc>
              <a:spcBef>
                <a:spcPts val="1600"/>
              </a:spcBef>
              <a:spcAft>
                <a:spcPts val="0"/>
              </a:spcAft>
              <a:buClr>
                <a:srgbClr val="000000"/>
              </a:buClr>
              <a:buSzPts val="2000"/>
              <a:buFont typeface="Arial"/>
              <a:buNone/>
            </a:pPr>
            <a:r>
              <a:rPr b="0" i="0" lang="en" sz="2000" u="none" cap="none" strike="noStrike">
                <a:solidFill>
                  <a:srgbClr val="434343"/>
                </a:solidFill>
                <a:latin typeface="Work Sans"/>
                <a:ea typeface="Work Sans"/>
                <a:cs typeface="Work Sans"/>
                <a:sym typeface="Work Sans"/>
              </a:rPr>
              <a:t>Target</a:t>
            </a:r>
            <a:r>
              <a:rPr lang="en" sz="2000">
                <a:solidFill>
                  <a:srgbClr val="434343"/>
                </a:solidFill>
                <a:latin typeface="Work Sans"/>
                <a:ea typeface="Work Sans"/>
                <a:cs typeface="Work Sans"/>
                <a:sym typeface="Work Sans"/>
              </a:rPr>
              <a:t>_</a:t>
            </a:r>
            <a:r>
              <a:rPr b="0" i="0" lang="en" sz="2000" u="none" cap="none" strike="noStrike">
                <a:solidFill>
                  <a:srgbClr val="434343"/>
                </a:solidFill>
                <a:latin typeface="Work Sans"/>
                <a:ea typeface="Work Sans"/>
                <a:cs typeface="Work Sans"/>
                <a:sym typeface="Work Sans"/>
              </a:rPr>
              <a:t>D is the </a:t>
            </a:r>
            <a:r>
              <a:rPr lang="en" sz="2000">
                <a:solidFill>
                  <a:srgbClr val="434343"/>
                </a:solidFill>
                <a:latin typeface="Work Sans"/>
                <a:ea typeface="Work Sans"/>
                <a:cs typeface="Work Sans"/>
                <a:sym typeface="Work Sans"/>
              </a:rPr>
              <a:t>dependent variable. </a:t>
            </a:r>
            <a:endParaRPr sz="2000">
              <a:solidFill>
                <a:srgbClr val="434343"/>
              </a:solidFill>
              <a:latin typeface="Work Sans"/>
              <a:ea typeface="Work Sans"/>
              <a:cs typeface="Work Sans"/>
              <a:sym typeface="Work Sans"/>
            </a:endParaRPr>
          </a:p>
          <a:p>
            <a:pPr indent="0" lvl="0" marL="0" marR="0" rtl="0" algn="l">
              <a:lnSpc>
                <a:spcPct val="100000"/>
              </a:lnSpc>
              <a:spcBef>
                <a:spcPts val="1600"/>
              </a:spcBef>
              <a:spcAft>
                <a:spcPts val="1600"/>
              </a:spcAft>
              <a:buClr>
                <a:srgbClr val="000000"/>
              </a:buClr>
              <a:buSzPts val="2000"/>
              <a:buFont typeface="Arial"/>
              <a:buNone/>
            </a:pPr>
            <a:r>
              <a:rPr lang="en" sz="2000">
                <a:solidFill>
                  <a:srgbClr val="434343"/>
                </a:solidFill>
                <a:latin typeface="Work Sans"/>
                <a:ea typeface="Work Sans"/>
                <a:cs typeface="Work Sans"/>
                <a:sym typeface="Work Sans"/>
              </a:rPr>
              <a:t>The features are the independent variables.</a:t>
            </a:r>
            <a:endParaRPr sz="2000">
              <a:solidFill>
                <a:srgbClr val="434343"/>
              </a:solidFill>
              <a:latin typeface="Work Sans"/>
              <a:ea typeface="Work Sans"/>
              <a:cs typeface="Work Sans"/>
              <a:sym typeface="Work Sans"/>
            </a:endParaRPr>
          </a:p>
        </p:txBody>
      </p:sp>
      <p:pic>
        <p:nvPicPr>
          <p:cNvPr id="267" name="Google Shape;267;p42"/>
          <p:cNvPicPr preferRelativeResize="0"/>
          <p:nvPr/>
        </p:nvPicPr>
        <p:blipFill rotWithShape="1">
          <a:blip r:embed="rId4">
            <a:alphaModFix/>
          </a:blip>
          <a:srcRect b="0" l="0" r="0" t="0"/>
          <a:stretch/>
        </p:blipFill>
        <p:spPr>
          <a:xfrm>
            <a:off x="3976800" y="373625"/>
            <a:ext cx="4831950" cy="4396249"/>
          </a:xfrm>
          <a:prstGeom prst="rect">
            <a:avLst/>
          </a:prstGeom>
          <a:noFill/>
          <a:ln>
            <a:noFill/>
          </a:ln>
        </p:spPr>
      </p:pic>
      <p:sp>
        <p:nvSpPr>
          <p:cNvPr id="268" name="Google Shape;268;p42"/>
          <p:cNvSpPr txBox="1"/>
          <p:nvPr/>
        </p:nvSpPr>
        <p:spPr>
          <a:xfrm>
            <a:off x="656375" y="5976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Terminology </a:t>
            </a:r>
            <a:endParaRPr b="0" i="0" sz="2100" u="none" cap="none" strike="noStrike">
              <a:solidFill>
                <a:srgbClr val="2E2E2E"/>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4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74" name="Google Shape;274;p4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75" name="Google Shape;275;p43"/>
          <p:cNvPicPr preferRelativeResize="0"/>
          <p:nvPr/>
        </p:nvPicPr>
        <p:blipFill rotWithShape="1">
          <a:blip r:embed="rId4">
            <a:alphaModFix/>
          </a:blip>
          <a:srcRect b="0" l="0" r="8900" t="0"/>
          <a:stretch/>
        </p:blipFill>
        <p:spPr>
          <a:xfrm>
            <a:off x="3977318" y="355281"/>
            <a:ext cx="4730148" cy="4428399"/>
          </a:xfrm>
          <a:prstGeom prst="rect">
            <a:avLst/>
          </a:prstGeom>
          <a:noFill/>
          <a:ln>
            <a:noFill/>
          </a:ln>
        </p:spPr>
      </p:pic>
      <p:sp>
        <p:nvSpPr>
          <p:cNvPr id="276" name="Google Shape;276;p4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77" name="Google Shape;277;p43"/>
          <p:cNvSpPr txBox="1"/>
          <p:nvPr/>
        </p:nvSpPr>
        <p:spPr>
          <a:xfrm>
            <a:off x="867325" y="1150075"/>
            <a:ext cx="3109500" cy="16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1" lang="en" sz="2000" u="none" cap="none" strike="noStrike">
                <a:solidFill>
                  <a:srgbClr val="2E2E2E"/>
                </a:solidFill>
                <a:latin typeface="Work Sans"/>
                <a:ea typeface="Work Sans"/>
                <a:cs typeface="Work Sans"/>
                <a:sym typeface="Work Sans"/>
              </a:rPr>
              <a:t>Classification Problem: </a:t>
            </a:r>
            <a:endParaRPr b="1" i="1" sz="2000" u="none" cap="none" strike="noStrike">
              <a:solidFill>
                <a:srgbClr val="2E2E2E"/>
              </a:solidFill>
              <a:latin typeface="Work Sans"/>
              <a:ea typeface="Work Sans"/>
              <a:cs typeface="Work Sans"/>
              <a:sym typeface="Work Sans"/>
            </a:endParaRPr>
          </a:p>
          <a:p>
            <a:pPr indent="0" lvl="0" marL="0" marR="0" rtl="0" algn="l">
              <a:lnSpc>
                <a:spcPct val="100000"/>
              </a:lnSpc>
              <a:spcBef>
                <a:spcPts val="1600"/>
              </a:spcBef>
              <a:spcAft>
                <a:spcPts val="0"/>
              </a:spcAft>
              <a:buClr>
                <a:srgbClr val="000000"/>
              </a:buClr>
              <a:buSzPts val="2000"/>
              <a:buFont typeface="Arial"/>
              <a:buNone/>
            </a:pPr>
            <a:r>
              <a:rPr b="1" i="0" lang="en" sz="2000" u="none" cap="none" strike="noStrike">
                <a:solidFill>
                  <a:srgbClr val="2DC5FA"/>
                </a:solidFill>
                <a:latin typeface="Work Sans"/>
                <a:ea typeface="Work Sans"/>
                <a:cs typeface="Work Sans"/>
                <a:sym typeface="Work Sans"/>
              </a:rPr>
              <a:t>Predicting target variable</a:t>
            </a:r>
            <a:r>
              <a:rPr b="1" i="1" lang="en" sz="2000" u="none" cap="none" strike="noStrike">
                <a:solidFill>
                  <a:srgbClr val="2E2E2E"/>
                </a:solidFill>
                <a:latin typeface="Work Sans"/>
                <a:ea typeface="Work Sans"/>
                <a:cs typeface="Work Sans"/>
                <a:sym typeface="Work Sans"/>
              </a:rPr>
              <a:t> </a:t>
            </a:r>
            <a:r>
              <a:rPr b="1" i="0" lang="en" sz="2000" u="none" cap="none" strike="noStrike">
                <a:solidFill>
                  <a:srgbClr val="2DC5FA"/>
                </a:solidFill>
                <a:latin typeface="Work Sans"/>
                <a:ea typeface="Work Sans"/>
                <a:cs typeface="Work Sans"/>
                <a:sym typeface="Work Sans"/>
              </a:rPr>
              <a:t>that </a:t>
            </a:r>
            <a:r>
              <a:rPr b="1" lang="en" sz="2000">
                <a:solidFill>
                  <a:srgbClr val="2DC5FA"/>
                </a:solidFill>
                <a:latin typeface="Work Sans"/>
                <a:ea typeface="Work Sans"/>
                <a:cs typeface="Work Sans"/>
                <a:sym typeface="Work Sans"/>
              </a:rPr>
              <a:t>are labels</a:t>
            </a:r>
            <a:endParaRPr b="1" sz="2000">
              <a:solidFill>
                <a:srgbClr val="2DC5FA"/>
              </a:solidFill>
              <a:latin typeface="Work Sans"/>
              <a:ea typeface="Work Sans"/>
              <a:cs typeface="Work Sans"/>
              <a:sym typeface="Work Sans"/>
            </a:endParaRPr>
          </a:p>
          <a:p>
            <a:pPr indent="0" lvl="0" marL="0" marR="0" rtl="0" algn="l">
              <a:lnSpc>
                <a:spcPct val="100000"/>
              </a:lnSpc>
              <a:spcBef>
                <a:spcPts val="1600"/>
              </a:spcBef>
              <a:spcAft>
                <a:spcPts val="0"/>
              </a:spcAft>
              <a:buClr>
                <a:srgbClr val="000000"/>
              </a:buClr>
              <a:buSzPts val="2000"/>
              <a:buFont typeface="Arial"/>
              <a:buNone/>
            </a:pPr>
            <a:r>
              <a:rPr b="0" i="0" lang="en" sz="2000" u="none" cap="none" strike="noStrike">
                <a:solidFill>
                  <a:srgbClr val="2E2E2E"/>
                </a:solidFill>
                <a:latin typeface="Work Sans"/>
                <a:ea typeface="Work Sans"/>
                <a:cs typeface="Work Sans"/>
                <a:sym typeface="Work Sans"/>
              </a:rPr>
              <a:t>... in this case a binary (A or B, True or False, Yes or No, 1 or 0)</a:t>
            </a:r>
            <a:endParaRPr b="0" i="0" sz="2000" u="none" cap="none" strike="noStrike">
              <a:solidFill>
                <a:srgbClr val="2DC5FA"/>
              </a:solidFill>
              <a:latin typeface="Work Sans"/>
              <a:ea typeface="Work Sans"/>
              <a:cs typeface="Work Sans"/>
              <a:sym typeface="Work Sans"/>
            </a:endParaRPr>
          </a:p>
        </p:txBody>
      </p:sp>
      <p:sp>
        <p:nvSpPr>
          <p:cNvPr id="278" name="Google Shape;278;p43"/>
          <p:cNvSpPr txBox="1"/>
          <p:nvPr/>
        </p:nvSpPr>
        <p:spPr>
          <a:xfrm>
            <a:off x="656375" y="5976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Terminology </a:t>
            </a:r>
            <a:endParaRPr b="0" i="0" sz="2100" u="none" cap="none" strike="noStrike">
              <a:solidFill>
                <a:srgbClr val="2E2E2E"/>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44"/>
          <p:cNvSpPr txBox="1"/>
          <p:nvPr/>
        </p:nvSpPr>
        <p:spPr>
          <a:xfrm>
            <a:off x="749825" y="755400"/>
            <a:ext cx="3546900" cy="3532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500">
                <a:solidFill>
                  <a:schemeClr val="dk1"/>
                </a:solidFill>
                <a:latin typeface="Montserrat"/>
                <a:ea typeface="Montserrat"/>
                <a:cs typeface="Montserrat"/>
                <a:sym typeface="Montserrat"/>
              </a:rPr>
              <a:t>A credit card company receives thousands of applications for new cards. Each application contains information about an applicant:</a:t>
            </a:r>
            <a:endParaRPr sz="15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500">
                <a:solidFill>
                  <a:schemeClr val="dk1"/>
                </a:solidFill>
                <a:latin typeface="Montserrat"/>
                <a:ea typeface="Montserrat"/>
                <a:cs typeface="Montserrat"/>
                <a:sym typeface="Montserrat"/>
              </a:rPr>
              <a:t>●Age</a:t>
            </a:r>
            <a:endParaRPr sz="15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500">
                <a:solidFill>
                  <a:schemeClr val="dk1"/>
                </a:solidFill>
                <a:latin typeface="Montserrat"/>
                <a:ea typeface="Montserrat"/>
                <a:cs typeface="Montserrat"/>
                <a:sym typeface="Montserrat"/>
              </a:rPr>
              <a:t>●Marital status</a:t>
            </a:r>
            <a:endParaRPr sz="15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500">
                <a:solidFill>
                  <a:schemeClr val="dk1"/>
                </a:solidFill>
                <a:latin typeface="Montserrat"/>
                <a:ea typeface="Montserrat"/>
                <a:cs typeface="Montserrat"/>
                <a:sym typeface="Montserrat"/>
              </a:rPr>
              <a:t>●Annual salary</a:t>
            </a:r>
            <a:endParaRPr sz="15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500">
                <a:solidFill>
                  <a:schemeClr val="dk1"/>
                </a:solidFill>
                <a:latin typeface="Montserrat"/>
                <a:ea typeface="Montserrat"/>
                <a:cs typeface="Montserrat"/>
                <a:sym typeface="Montserrat"/>
              </a:rPr>
              <a:t>●Outstanding debts</a:t>
            </a:r>
            <a:endParaRPr sz="15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500">
                <a:solidFill>
                  <a:schemeClr val="dk1"/>
                </a:solidFill>
                <a:latin typeface="Montserrat"/>
                <a:ea typeface="Montserrat"/>
                <a:cs typeface="Montserrat"/>
                <a:sym typeface="Montserrat"/>
              </a:rPr>
              <a:t>●Credit rating</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1"/>
                </a:solidFill>
                <a:latin typeface="Montserrat"/>
                <a:ea typeface="Montserrat"/>
                <a:cs typeface="Montserrat"/>
                <a:sym typeface="Montserrat"/>
              </a:rPr>
              <a:t>Others</a:t>
            </a:r>
            <a:endParaRPr sz="1500"/>
          </a:p>
        </p:txBody>
      </p:sp>
      <p:sp>
        <p:nvSpPr>
          <p:cNvPr id="284" name="Google Shape;284;p44"/>
          <p:cNvSpPr txBox="1"/>
          <p:nvPr/>
        </p:nvSpPr>
        <p:spPr>
          <a:xfrm>
            <a:off x="4489075" y="1994075"/>
            <a:ext cx="4071000" cy="1908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
                <a:solidFill>
                  <a:srgbClr val="2DC5FA"/>
                </a:solidFill>
                <a:latin typeface="Montserrat"/>
                <a:ea typeface="Montserrat"/>
                <a:cs typeface="Montserrat"/>
                <a:sym typeface="Montserrat"/>
              </a:rPr>
              <a:t>ML </a:t>
            </a:r>
            <a:r>
              <a:rPr b="1" i="1" lang="en">
                <a:solidFill>
                  <a:srgbClr val="2DC5FA"/>
                </a:solidFill>
                <a:latin typeface="Montserrat"/>
                <a:ea typeface="Montserrat"/>
                <a:cs typeface="Montserrat"/>
                <a:sym typeface="Montserrat"/>
              </a:rPr>
              <a:t>Problem:</a:t>
            </a:r>
            <a:endParaRPr b="1" i="1">
              <a:solidFill>
                <a:srgbClr val="2DC5FA"/>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en">
                <a:solidFill>
                  <a:schemeClr val="dk1"/>
                </a:solidFill>
                <a:latin typeface="Montserrat"/>
                <a:ea typeface="Montserrat"/>
                <a:cs typeface="Montserrat"/>
                <a:sym typeface="Montserrat"/>
              </a:rPr>
              <a:t>Decide whether an applicant should be approved.</a:t>
            </a:r>
            <a:endParaRPr b="1">
              <a:solidFill>
                <a:schemeClr val="dk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Classify applications into two categories: </a:t>
            </a:r>
            <a:r>
              <a:rPr i="1" lang="en">
                <a:solidFill>
                  <a:schemeClr val="dk1"/>
                </a:solidFill>
                <a:latin typeface="Montserrat"/>
                <a:ea typeface="Montserrat"/>
                <a:cs typeface="Montserrat"/>
                <a:sym typeface="Montserrat"/>
              </a:rPr>
              <a:t>approved</a:t>
            </a:r>
            <a:r>
              <a:rPr lang="en">
                <a:solidFill>
                  <a:schemeClr val="dk1"/>
                </a:solidFill>
                <a:latin typeface="Montserrat"/>
                <a:ea typeface="Montserrat"/>
                <a:cs typeface="Montserrat"/>
                <a:sym typeface="Montserrat"/>
              </a:rPr>
              <a:t>, and </a:t>
            </a:r>
            <a:r>
              <a:rPr i="1" lang="en">
                <a:solidFill>
                  <a:schemeClr val="dk1"/>
                </a:solidFill>
                <a:latin typeface="Montserrat"/>
                <a:ea typeface="Montserrat"/>
                <a:cs typeface="Montserrat"/>
                <a:sym typeface="Montserrat"/>
              </a:rPr>
              <a:t>not-approved</a:t>
            </a:r>
            <a:endParaRPr/>
          </a:p>
        </p:txBody>
      </p:sp>
      <p:sp>
        <p:nvSpPr>
          <p:cNvPr id="285" name="Google Shape;285;p44"/>
          <p:cNvSpPr txBox="1"/>
          <p:nvPr/>
        </p:nvSpPr>
        <p:spPr>
          <a:xfrm>
            <a:off x="4722550" y="697200"/>
            <a:ext cx="4027500" cy="94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300">
                <a:solidFill>
                  <a:srgbClr val="434343"/>
                </a:solidFill>
                <a:latin typeface="Montserrat"/>
                <a:ea typeface="Montserrat"/>
                <a:cs typeface="Montserrat"/>
                <a:sym typeface="Montserrat"/>
              </a:rPr>
              <a:t>Typical</a:t>
            </a:r>
            <a:endParaRPr b="1" sz="2300">
              <a:solidFill>
                <a:srgbClr val="434343"/>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300">
                <a:solidFill>
                  <a:srgbClr val="2DC5FA"/>
                </a:solidFill>
                <a:latin typeface="Montserrat"/>
                <a:ea typeface="Montserrat"/>
                <a:cs typeface="Montserrat"/>
                <a:sym typeface="Montserrat"/>
              </a:rPr>
              <a:t>Classification Problem </a:t>
            </a:r>
            <a:endParaRPr b="1" sz="2300">
              <a:solidFill>
                <a:srgbClr val="2DC5FA"/>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45"/>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Bank Customer Analysis:  What are we trying to find out?</a:t>
            </a:r>
            <a:endParaRPr sz="2300">
              <a:solidFill>
                <a:srgbClr val="0B5394"/>
              </a:solidFill>
              <a:latin typeface="Work Sans Regular"/>
              <a:ea typeface="Work Sans Regular"/>
              <a:cs typeface="Work Sans Regular"/>
              <a:sym typeface="Work Sans Regular"/>
            </a:endParaRPr>
          </a:p>
        </p:txBody>
      </p:sp>
      <p:sp>
        <p:nvSpPr>
          <p:cNvPr id="291" name="Google Shape;291;p45"/>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2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Problem # 2 =  a proactive approach to bad/good customers based on their loan status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Can we predict the status of a loan based on the data from the loan and trans table?</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Approach - develop a simple ML classification model to predict the status of the loan.</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Tool = logistic regression</a:t>
            </a:r>
            <a:endParaRPr sz="1800">
              <a:solidFill>
                <a:srgbClr val="434343"/>
              </a:solidFill>
              <a:latin typeface="Work Sans Regular"/>
              <a:ea typeface="Work Sans Regular"/>
              <a:cs typeface="Work Sans Regular"/>
              <a:sym typeface="Work Sans Regul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46"/>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Types of classification problems</a:t>
            </a:r>
            <a:endParaRPr sz="2300">
              <a:solidFill>
                <a:srgbClr val="0B5394"/>
              </a:solidFill>
              <a:latin typeface="Work Sans Regular"/>
              <a:ea typeface="Work Sans Regular"/>
              <a:cs typeface="Work Sans Regular"/>
              <a:sym typeface="Work Sans Regular"/>
            </a:endParaRPr>
          </a:p>
        </p:txBody>
      </p:sp>
      <p:pic>
        <p:nvPicPr>
          <p:cNvPr id="297" name="Google Shape;297;p46"/>
          <p:cNvPicPr preferRelativeResize="0"/>
          <p:nvPr/>
        </p:nvPicPr>
        <p:blipFill>
          <a:blip r:embed="rId4">
            <a:alphaModFix/>
          </a:blip>
          <a:stretch>
            <a:fillRect/>
          </a:stretch>
        </p:blipFill>
        <p:spPr>
          <a:xfrm>
            <a:off x="1490200" y="1468225"/>
            <a:ext cx="5952425" cy="2939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47"/>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WHAT DO WE WANT TO PREDICT?</a:t>
            </a:r>
            <a:endParaRPr b="0" i="0" sz="2100" u="none" cap="none" strike="noStrike">
              <a:solidFill>
                <a:srgbClr val="2E2E2E"/>
              </a:solidFill>
              <a:latin typeface="Montserrat"/>
              <a:ea typeface="Montserrat"/>
              <a:cs typeface="Montserrat"/>
              <a:sym typeface="Montserrat"/>
            </a:endParaRPr>
          </a:p>
        </p:txBody>
      </p:sp>
      <p:sp>
        <p:nvSpPr>
          <p:cNvPr id="303" name="Google Shape;303;p4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04" name="Google Shape;304;p47"/>
          <p:cNvSpPr txBox="1"/>
          <p:nvPr/>
        </p:nvSpPr>
        <p:spPr>
          <a:xfrm>
            <a:off x="707225" y="1521625"/>
            <a:ext cx="4778700" cy="29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327025" lvl="0" marL="457200" marR="0" rtl="0" algn="l">
              <a:lnSpc>
                <a:spcPct val="115000"/>
              </a:lnSpc>
              <a:spcBef>
                <a:spcPts val="0"/>
              </a:spcBef>
              <a:spcAft>
                <a:spcPts val="0"/>
              </a:spcAft>
              <a:buClr>
                <a:srgbClr val="172B4D"/>
              </a:buClr>
              <a:buSzPts val="1550"/>
              <a:buFont typeface="Roboto"/>
              <a:buChar char="●"/>
            </a:pPr>
            <a:r>
              <a:rPr lang="en" sz="1800">
                <a:solidFill>
                  <a:srgbClr val="172B4D"/>
                </a:solidFill>
                <a:highlight>
                  <a:srgbClr val="FFFFFF"/>
                </a:highlight>
                <a:latin typeface="Roboto"/>
                <a:ea typeface="Roboto"/>
                <a:cs typeface="Roboto"/>
                <a:sym typeface="Roboto"/>
              </a:rPr>
              <a:t>We want to predict the “STATUS”</a:t>
            </a:r>
            <a:endParaRPr sz="1800">
              <a:solidFill>
                <a:srgbClr val="172B4D"/>
              </a:solidFill>
              <a:highlight>
                <a:srgbClr val="FFFFFF"/>
              </a:highlight>
              <a:latin typeface="Roboto"/>
              <a:ea typeface="Roboto"/>
              <a:cs typeface="Roboto"/>
              <a:sym typeface="Roboto"/>
            </a:endParaRPr>
          </a:p>
          <a:p>
            <a:pPr indent="0" lvl="0" marL="457200" marR="0" rtl="0" algn="l">
              <a:lnSpc>
                <a:spcPct val="115000"/>
              </a:lnSpc>
              <a:spcBef>
                <a:spcPts val="0"/>
              </a:spcBef>
              <a:spcAft>
                <a:spcPts val="0"/>
              </a:spcAft>
              <a:buNone/>
            </a:pPr>
            <a:r>
              <a:rPr lang="en" sz="1800">
                <a:solidFill>
                  <a:srgbClr val="172B4D"/>
                </a:solidFill>
                <a:highlight>
                  <a:srgbClr val="FFFFFF"/>
                </a:highlight>
                <a:latin typeface="Roboto"/>
                <a:ea typeface="Roboto"/>
                <a:cs typeface="Roboto"/>
                <a:sym typeface="Roboto"/>
              </a:rPr>
              <a:t> of a bank customer</a:t>
            </a:r>
            <a:endParaRPr sz="1800">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If we were going for binary classification:</a:t>
            </a:r>
            <a:endParaRPr sz="1800">
              <a:solidFill>
                <a:srgbClr val="172B4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b="1" lang="en" sz="1800">
                <a:solidFill>
                  <a:srgbClr val="172B4D"/>
                </a:solidFill>
                <a:highlight>
                  <a:srgbClr val="FFFFFF"/>
                </a:highlight>
                <a:latin typeface="Roboto"/>
                <a:ea typeface="Roboto"/>
                <a:cs typeface="Roboto"/>
                <a:sym typeface="Roboto"/>
              </a:rPr>
              <a:t>Can we predict A or B status ?</a:t>
            </a:r>
            <a:endParaRPr b="1" sz="1800">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Multi class classification:</a:t>
            </a:r>
            <a:endParaRPr sz="1800">
              <a:solidFill>
                <a:srgbClr val="172B4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b="1" lang="en" sz="1800">
                <a:solidFill>
                  <a:srgbClr val="172B4D"/>
                </a:solidFill>
                <a:highlight>
                  <a:srgbClr val="FFFFFF"/>
                </a:highlight>
                <a:latin typeface="Roboto"/>
                <a:ea typeface="Roboto"/>
                <a:cs typeface="Roboto"/>
                <a:sym typeface="Roboto"/>
              </a:rPr>
              <a:t>Which status will it be, A,B,C or D?</a:t>
            </a:r>
            <a:endParaRPr b="1" sz="1800">
              <a:solidFill>
                <a:srgbClr val="172B4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457200" marR="0" rtl="0" algn="l">
              <a:lnSpc>
                <a:spcPct val="115000"/>
              </a:lnSpc>
              <a:spcBef>
                <a:spcPts val="300"/>
              </a:spcBef>
              <a:spcAft>
                <a:spcPts val="0"/>
              </a:spcAft>
              <a:buClr>
                <a:srgbClr val="000000"/>
              </a:buClr>
              <a:buSzPts val="1550"/>
              <a:buFont typeface="Arial"/>
              <a:buNone/>
            </a:pPr>
            <a:r>
              <a:t/>
            </a:r>
            <a:endParaRPr b="0" i="0" sz="15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305" name="Google Shape;305;p47"/>
          <p:cNvPicPr preferRelativeResize="0"/>
          <p:nvPr/>
        </p:nvPicPr>
        <p:blipFill>
          <a:blip r:embed="rId4">
            <a:alphaModFix/>
          </a:blip>
          <a:stretch>
            <a:fillRect/>
          </a:stretch>
        </p:blipFill>
        <p:spPr>
          <a:xfrm>
            <a:off x="5570950" y="1311150"/>
            <a:ext cx="3157376" cy="31573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48"/>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Stage 1 - </a:t>
            </a:r>
            <a:r>
              <a:rPr b="1" lang="en" sz="2100">
                <a:solidFill>
                  <a:srgbClr val="434343"/>
                </a:solidFill>
                <a:latin typeface="Montserrat"/>
                <a:ea typeface="Montserrat"/>
                <a:cs typeface="Montserrat"/>
                <a:sym typeface="Montserrat"/>
              </a:rPr>
              <a:t>IMPORTING SQL DATA INTO PYTHON</a:t>
            </a:r>
            <a:endParaRPr b="0" i="0" sz="2100" u="none" cap="none" strike="noStrike">
              <a:solidFill>
                <a:srgbClr val="2E2E2E"/>
              </a:solidFill>
              <a:latin typeface="Montserrat"/>
              <a:ea typeface="Montserrat"/>
              <a:cs typeface="Montserrat"/>
              <a:sym typeface="Montserrat"/>
            </a:endParaRPr>
          </a:p>
        </p:txBody>
      </p:sp>
      <p:sp>
        <p:nvSpPr>
          <p:cNvPr id="311" name="Google Shape;311;p48"/>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12" name="Google Shape;312;p48"/>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27025" lvl="0" marL="457200" marR="0" rtl="0" algn="l">
              <a:lnSpc>
                <a:spcPct val="115000"/>
              </a:lnSpc>
              <a:spcBef>
                <a:spcPts val="0"/>
              </a:spcBef>
              <a:spcAft>
                <a:spcPts val="0"/>
              </a:spcAft>
              <a:buClr>
                <a:srgbClr val="172B4D"/>
              </a:buClr>
              <a:buSzPts val="1550"/>
              <a:buFont typeface="Roboto"/>
              <a:buChar char="●"/>
            </a:pPr>
            <a:r>
              <a:rPr lang="en" sz="1800">
                <a:solidFill>
                  <a:srgbClr val="172B4D"/>
                </a:solidFill>
                <a:highlight>
                  <a:srgbClr val="FFFFFF"/>
                </a:highlight>
                <a:latin typeface="Roboto"/>
                <a:ea typeface="Roboto"/>
                <a:cs typeface="Roboto"/>
                <a:sym typeface="Roboto"/>
              </a:rPr>
              <a:t>We can do a left join to bring in all trans and loans they are linked to</a:t>
            </a:r>
            <a:endParaRPr sz="1800">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Ignoring any Id columns, renaming columns as appropriate</a:t>
            </a:r>
            <a:endParaRPr sz="1800">
              <a:solidFill>
                <a:srgbClr val="172B4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500">
                <a:solidFill>
                  <a:srgbClr val="172B4D"/>
                </a:solidFill>
                <a:highlight>
                  <a:srgbClr val="F4F5F7"/>
                </a:highlight>
                <a:latin typeface="Roboto Mono"/>
                <a:ea typeface="Roboto Mono"/>
                <a:cs typeface="Roboto Mono"/>
                <a:sym typeface="Roboto Mono"/>
              </a:rPr>
              <a:t>query </a:t>
            </a:r>
            <a:r>
              <a:rPr b="1" lang="en" sz="1500">
                <a:solidFill>
                  <a:srgbClr val="172B4D"/>
                </a:solidFill>
                <a:highlight>
                  <a:srgbClr val="F4F5F7"/>
                </a:highlight>
                <a:latin typeface="Roboto Mono"/>
                <a:ea typeface="Roboto Mono"/>
                <a:cs typeface="Roboto Mono"/>
                <a:sym typeface="Roboto Mono"/>
              </a:rPr>
              <a:t>=</a:t>
            </a:r>
            <a:r>
              <a:rPr lang="en" sz="1500">
                <a:solidFill>
                  <a:srgbClr val="172B4D"/>
                </a:solidFill>
                <a:highlight>
                  <a:srgbClr val="F4F5F7"/>
                </a:highlight>
                <a:latin typeface="Roboto Mono"/>
                <a:ea typeface="Roboto Mono"/>
                <a:cs typeface="Roboto Mono"/>
                <a:sym typeface="Roboto Mono"/>
              </a:rPr>
              <a:t> </a:t>
            </a:r>
            <a:r>
              <a:rPr lang="en" sz="1500">
                <a:solidFill>
                  <a:srgbClr val="BB8844"/>
                </a:solidFill>
                <a:highlight>
                  <a:srgbClr val="F4F5F7"/>
                </a:highlight>
                <a:latin typeface="Roboto Mono"/>
                <a:ea typeface="Roboto Mono"/>
                <a:cs typeface="Roboto Mono"/>
                <a:sym typeface="Roboto Mono"/>
              </a:rPr>
              <a:t>'''select t.type, t.operation, t.amount as t_amount, t.balance, t.k_symbol, l.amount as l_amount, l.duration, l.payments, l.status</a:t>
            </a:r>
            <a:r>
              <a:rPr lang="en" sz="1500">
                <a:solidFill>
                  <a:srgbClr val="172B4D"/>
                </a:solidFill>
                <a:highlight>
                  <a:srgbClr val="F4F5F7"/>
                </a:highlight>
                <a:latin typeface="Roboto Mono"/>
                <a:ea typeface="Roboto Mono"/>
                <a:cs typeface="Roboto Mono"/>
                <a:sym typeface="Roboto Mono"/>
              </a:rPr>
              <a:t> </a:t>
            </a:r>
            <a:r>
              <a:rPr lang="en" sz="1500">
                <a:solidFill>
                  <a:srgbClr val="BB8844"/>
                </a:solidFill>
                <a:highlight>
                  <a:srgbClr val="F4F5F7"/>
                </a:highlight>
                <a:latin typeface="Roboto Mono"/>
                <a:ea typeface="Roboto Mono"/>
                <a:cs typeface="Roboto Mono"/>
                <a:sym typeface="Roboto Mono"/>
              </a:rPr>
              <a:t>from trans t</a:t>
            </a:r>
            <a:endParaRPr sz="1500">
              <a:solidFill>
                <a:srgbClr val="172B4D"/>
              </a:solidFill>
              <a:highlight>
                <a:srgbClr val="F4F5F7"/>
              </a:highlight>
              <a:latin typeface="Roboto Mono"/>
              <a:ea typeface="Roboto Mono"/>
              <a:cs typeface="Roboto Mono"/>
              <a:sym typeface="Roboto Mono"/>
            </a:endParaRPr>
          </a:p>
          <a:p>
            <a:pPr indent="0" lvl="0" marL="0" marR="0" rtl="0" algn="l">
              <a:lnSpc>
                <a:spcPct val="115000"/>
              </a:lnSpc>
              <a:spcBef>
                <a:spcPts val="0"/>
              </a:spcBef>
              <a:spcAft>
                <a:spcPts val="0"/>
              </a:spcAft>
              <a:buNone/>
            </a:pPr>
            <a:r>
              <a:rPr lang="en" sz="1500">
                <a:solidFill>
                  <a:srgbClr val="BB8844"/>
                </a:solidFill>
                <a:highlight>
                  <a:srgbClr val="F4F5F7"/>
                </a:highlight>
                <a:latin typeface="Roboto Mono"/>
                <a:ea typeface="Roboto Mono"/>
                <a:cs typeface="Roboto Mono"/>
                <a:sym typeface="Roboto Mono"/>
              </a:rPr>
              <a:t>left join loan l</a:t>
            </a:r>
            <a:endParaRPr sz="1500">
              <a:solidFill>
                <a:srgbClr val="172B4D"/>
              </a:solidFill>
              <a:highlight>
                <a:srgbClr val="F4F5F7"/>
              </a:highlight>
              <a:latin typeface="Roboto Mono"/>
              <a:ea typeface="Roboto Mono"/>
              <a:cs typeface="Roboto Mono"/>
              <a:sym typeface="Roboto Mono"/>
            </a:endParaRPr>
          </a:p>
          <a:p>
            <a:pPr indent="0" lvl="0" marL="0" marR="0" rtl="0" algn="l">
              <a:lnSpc>
                <a:spcPct val="115000"/>
              </a:lnSpc>
              <a:spcBef>
                <a:spcPts val="0"/>
              </a:spcBef>
              <a:spcAft>
                <a:spcPts val="0"/>
              </a:spcAft>
              <a:buNone/>
            </a:pPr>
            <a:r>
              <a:rPr lang="en" sz="1500">
                <a:solidFill>
                  <a:srgbClr val="BB8844"/>
                </a:solidFill>
                <a:highlight>
                  <a:srgbClr val="F4F5F7"/>
                </a:highlight>
                <a:latin typeface="Roboto Mono"/>
                <a:ea typeface="Roboto Mono"/>
                <a:cs typeface="Roboto Mono"/>
                <a:sym typeface="Roboto Mono"/>
              </a:rPr>
              <a:t>on t.account_id = l.account_id</a:t>
            </a:r>
            <a:endParaRPr sz="1500">
              <a:solidFill>
                <a:srgbClr val="172B4D"/>
              </a:solidFill>
              <a:highlight>
                <a:srgbClr val="F4F5F7"/>
              </a:highlight>
              <a:latin typeface="Roboto Mono"/>
              <a:ea typeface="Roboto Mono"/>
              <a:cs typeface="Roboto Mono"/>
              <a:sym typeface="Roboto Mono"/>
            </a:endParaRPr>
          </a:p>
          <a:p>
            <a:pPr indent="0" lvl="0" marL="0" marR="0" rtl="0" algn="l">
              <a:lnSpc>
                <a:spcPct val="115000"/>
              </a:lnSpc>
              <a:spcBef>
                <a:spcPts val="0"/>
              </a:spcBef>
              <a:spcAft>
                <a:spcPts val="0"/>
              </a:spcAft>
              <a:buNone/>
            </a:pPr>
            <a:r>
              <a:rPr lang="en" sz="1500">
                <a:solidFill>
                  <a:srgbClr val="BB8844"/>
                </a:solidFill>
                <a:highlight>
                  <a:srgbClr val="F4F5F7"/>
                </a:highlight>
                <a:latin typeface="Roboto Mono"/>
                <a:ea typeface="Roboto Mono"/>
                <a:cs typeface="Roboto Mono"/>
                <a:sym typeface="Roboto Mono"/>
              </a:rPr>
              <a:t>where l.status in ('A', 'B');'''</a:t>
            </a:r>
            <a:endParaRPr sz="1500">
              <a:solidFill>
                <a:srgbClr val="172B4D"/>
              </a:solidFill>
              <a:highlight>
                <a:srgbClr val="F4F5F7"/>
              </a:highlight>
              <a:latin typeface="Roboto Mono"/>
              <a:ea typeface="Roboto Mono"/>
              <a:cs typeface="Roboto Mono"/>
              <a:sym typeface="Roboto Mono"/>
            </a:endParaRPr>
          </a:p>
          <a:p>
            <a:pPr indent="0" lvl="0" marL="0" marR="0" rtl="0" algn="l">
              <a:lnSpc>
                <a:spcPct val="115000"/>
              </a:lnSpc>
              <a:spcBef>
                <a:spcPts val="0"/>
              </a:spcBef>
              <a:spcAft>
                <a:spcPts val="0"/>
              </a:spcAft>
              <a:buNone/>
            </a:pPr>
            <a:r>
              <a:rPr lang="en" sz="1500">
                <a:solidFill>
                  <a:srgbClr val="172B4D"/>
                </a:solidFill>
                <a:highlight>
                  <a:srgbClr val="F4F5F7"/>
                </a:highlight>
                <a:latin typeface="Roboto Mono"/>
                <a:ea typeface="Roboto Mono"/>
                <a:cs typeface="Roboto Mono"/>
                <a:sym typeface="Roboto Mono"/>
              </a:rPr>
              <a:t>data </a:t>
            </a:r>
            <a:r>
              <a:rPr b="1" lang="en" sz="1500">
                <a:solidFill>
                  <a:srgbClr val="172B4D"/>
                </a:solidFill>
                <a:highlight>
                  <a:srgbClr val="F4F5F7"/>
                </a:highlight>
                <a:latin typeface="Roboto Mono"/>
                <a:ea typeface="Roboto Mono"/>
                <a:cs typeface="Roboto Mono"/>
                <a:sym typeface="Roboto Mono"/>
              </a:rPr>
              <a:t>=</a:t>
            </a:r>
            <a:r>
              <a:rPr lang="en" sz="1500">
                <a:solidFill>
                  <a:srgbClr val="172B4D"/>
                </a:solidFill>
                <a:highlight>
                  <a:srgbClr val="F4F5F7"/>
                </a:highlight>
                <a:latin typeface="Roboto Mono"/>
                <a:ea typeface="Roboto Mono"/>
                <a:cs typeface="Roboto Mono"/>
                <a:sym typeface="Roboto Mono"/>
              </a:rPr>
              <a:t> pd</a:t>
            </a:r>
            <a:r>
              <a:rPr b="1" lang="en" sz="1500">
                <a:solidFill>
                  <a:srgbClr val="172B4D"/>
                </a:solidFill>
                <a:highlight>
                  <a:srgbClr val="F4F5F7"/>
                </a:highlight>
                <a:latin typeface="Roboto Mono"/>
                <a:ea typeface="Roboto Mono"/>
                <a:cs typeface="Roboto Mono"/>
                <a:sym typeface="Roboto Mono"/>
              </a:rPr>
              <a:t>.</a:t>
            </a:r>
            <a:r>
              <a:rPr lang="en" sz="1500">
                <a:solidFill>
                  <a:srgbClr val="172B4D"/>
                </a:solidFill>
                <a:highlight>
                  <a:srgbClr val="F4F5F7"/>
                </a:highlight>
                <a:latin typeface="Roboto Mono"/>
                <a:ea typeface="Roboto Mono"/>
                <a:cs typeface="Roboto Mono"/>
                <a:sym typeface="Roboto Mono"/>
              </a:rPr>
              <a:t>read_sql_query(query, engine)</a:t>
            </a:r>
            <a:endParaRPr sz="1500">
              <a:solidFill>
                <a:srgbClr val="172B4D"/>
              </a:solidFill>
              <a:highlight>
                <a:srgbClr val="F4F5F7"/>
              </a:highlight>
              <a:latin typeface="Roboto Mono"/>
              <a:ea typeface="Roboto Mono"/>
              <a:cs typeface="Roboto Mono"/>
              <a:sym typeface="Roboto Mono"/>
            </a:endParaRPr>
          </a:p>
          <a:p>
            <a:pPr indent="0" lvl="0" marL="0" marR="76200" rtl="0" algn="l">
              <a:lnSpc>
                <a:spcPct val="115000"/>
              </a:lnSpc>
              <a:spcBef>
                <a:spcPts val="0"/>
              </a:spcBef>
              <a:spcAft>
                <a:spcPts val="0"/>
              </a:spcAft>
              <a:buClr>
                <a:srgbClr val="000000"/>
              </a:buClr>
              <a:buSzPts val="1100"/>
              <a:buFont typeface="Arial"/>
              <a:buNone/>
            </a:pPr>
            <a:r>
              <a:rPr lang="en" sz="1500">
                <a:solidFill>
                  <a:srgbClr val="172B4D"/>
                </a:solidFill>
                <a:highlight>
                  <a:srgbClr val="F4F5F7"/>
                </a:highlight>
                <a:latin typeface="Roboto Mono"/>
                <a:ea typeface="Roboto Mono"/>
                <a:cs typeface="Roboto Mono"/>
                <a:sym typeface="Roboto Mono"/>
              </a:rPr>
              <a:t>data</a:t>
            </a:r>
            <a:r>
              <a:rPr b="1" lang="en" sz="1500">
                <a:solidFill>
                  <a:srgbClr val="172B4D"/>
                </a:solidFill>
                <a:highlight>
                  <a:srgbClr val="F4F5F7"/>
                </a:highlight>
                <a:latin typeface="Roboto Mono"/>
                <a:ea typeface="Roboto Mono"/>
                <a:cs typeface="Roboto Mono"/>
                <a:sym typeface="Roboto Mono"/>
              </a:rPr>
              <a:t>.</a:t>
            </a:r>
            <a:r>
              <a:rPr lang="en" sz="1500">
                <a:solidFill>
                  <a:srgbClr val="172B4D"/>
                </a:solidFill>
                <a:highlight>
                  <a:srgbClr val="F4F5F7"/>
                </a:highlight>
                <a:latin typeface="Roboto Mono"/>
                <a:ea typeface="Roboto Mono"/>
                <a:cs typeface="Roboto Mono"/>
                <a:sym typeface="Roboto Mono"/>
              </a:rPr>
              <a:t>head()</a:t>
            </a:r>
            <a:endParaRPr sz="1500">
              <a:solidFill>
                <a:srgbClr val="172B4D"/>
              </a:solidFill>
              <a:highlight>
                <a:srgbClr val="F4F5F7"/>
              </a:highlight>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457200" marR="0" rtl="0" algn="l">
              <a:lnSpc>
                <a:spcPct val="115000"/>
              </a:lnSpc>
              <a:spcBef>
                <a:spcPts val="300"/>
              </a:spcBef>
              <a:spcAft>
                <a:spcPts val="0"/>
              </a:spcAft>
              <a:buClr>
                <a:srgbClr val="000000"/>
              </a:buClr>
              <a:buSzPts val="1550"/>
              <a:buFont typeface="Arial"/>
              <a:buNone/>
            </a:pPr>
            <a:r>
              <a:t/>
            </a:r>
            <a:endParaRPr b="0" i="0" sz="15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p49"/>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Next stages</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b="1" sz="2100">
              <a:solidFill>
                <a:srgbClr val="434343"/>
              </a:solidFill>
              <a:latin typeface="Montserrat"/>
              <a:ea typeface="Montserrat"/>
              <a:cs typeface="Montserrat"/>
              <a:sym typeface="Montserrat"/>
            </a:endParaRPr>
          </a:p>
          <a:p>
            <a:pPr indent="-361950" lvl="0" marL="457200" marR="0" rtl="0" algn="l">
              <a:lnSpc>
                <a:spcPct val="100000"/>
              </a:lnSpc>
              <a:spcBef>
                <a:spcPts val="0"/>
              </a:spcBef>
              <a:spcAft>
                <a:spcPts val="0"/>
              </a:spcAft>
              <a:buClr>
                <a:srgbClr val="434343"/>
              </a:buClr>
              <a:buSzPts val="2100"/>
              <a:buFont typeface="Montserrat"/>
              <a:buAutoNum type="arabicPeriod"/>
            </a:pPr>
            <a:r>
              <a:rPr lang="en" sz="2100">
                <a:solidFill>
                  <a:srgbClr val="434343"/>
                </a:solidFill>
                <a:latin typeface="Montserrat"/>
                <a:ea typeface="Montserrat"/>
                <a:cs typeface="Montserrat"/>
                <a:sym typeface="Montserrat"/>
              </a:rPr>
              <a:t>Create a data frame in pandas/python</a:t>
            </a:r>
            <a:endParaRPr sz="2100">
              <a:solidFill>
                <a:srgbClr val="434343"/>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361950" lvl="0" marL="457200" marR="0" rtl="0" algn="l">
              <a:lnSpc>
                <a:spcPct val="100000"/>
              </a:lnSpc>
              <a:spcBef>
                <a:spcPts val="0"/>
              </a:spcBef>
              <a:spcAft>
                <a:spcPts val="0"/>
              </a:spcAft>
              <a:buClr>
                <a:srgbClr val="434343"/>
              </a:buClr>
              <a:buSzPts val="2100"/>
              <a:buFont typeface="Montserrat"/>
              <a:buAutoNum type="arabicPeriod"/>
            </a:pPr>
            <a:r>
              <a:rPr lang="en" sz="2100">
                <a:solidFill>
                  <a:srgbClr val="434343"/>
                </a:solidFill>
                <a:latin typeface="Montserrat"/>
                <a:ea typeface="Montserrat"/>
                <a:cs typeface="Montserrat"/>
                <a:sym typeface="Montserrat"/>
              </a:rPr>
              <a:t>Use EDA methods to explore the data</a:t>
            </a:r>
            <a:endParaRPr sz="2100">
              <a:solidFill>
                <a:srgbClr val="434343"/>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361950" lvl="0" marL="457200" marR="0" rtl="0" algn="l">
              <a:lnSpc>
                <a:spcPct val="100000"/>
              </a:lnSpc>
              <a:spcBef>
                <a:spcPts val="0"/>
              </a:spcBef>
              <a:spcAft>
                <a:spcPts val="0"/>
              </a:spcAft>
              <a:buClr>
                <a:srgbClr val="434343"/>
              </a:buClr>
              <a:buSzPts val="2100"/>
              <a:buFont typeface="Montserrat"/>
              <a:buAutoNum type="arabicPeriod"/>
            </a:pPr>
            <a:r>
              <a:rPr lang="en" sz="2100">
                <a:solidFill>
                  <a:srgbClr val="434343"/>
                </a:solidFill>
                <a:latin typeface="Montserrat"/>
                <a:ea typeface="Montserrat"/>
                <a:cs typeface="Montserrat"/>
                <a:sym typeface="Montserrat"/>
              </a:rPr>
              <a:t>Identify any needed clean steps </a:t>
            </a:r>
            <a:endParaRPr sz="2100">
              <a:solidFill>
                <a:srgbClr val="434343"/>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361950" lvl="0" marL="457200" marR="0" rtl="0" algn="l">
              <a:lnSpc>
                <a:spcPct val="100000"/>
              </a:lnSpc>
              <a:spcBef>
                <a:spcPts val="0"/>
              </a:spcBef>
              <a:spcAft>
                <a:spcPts val="0"/>
              </a:spcAft>
              <a:buClr>
                <a:srgbClr val="434343"/>
              </a:buClr>
              <a:buSzPts val="2100"/>
              <a:buFont typeface="Montserrat"/>
              <a:buAutoNum type="arabicPeriod"/>
            </a:pPr>
            <a:r>
              <a:rPr lang="en" sz="2100">
                <a:solidFill>
                  <a:srgbClr val="434343"/>
                </a:solidFill>
                <a:latin typeface="Montserrat"/>
                <a:ea typeface="Montserrat"/>
                <a:cs typeface="Montserrat"/>
                <a:sym typeface="Montserrat"/>
              </a:rPr>
              <a:t>What pre-processing needed for this model? </a:t>
            </a:r>
            <a:endParaRPr sz="2100">
              <a:solidFill>
                <a:srgbClr val="434343"/>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361950" lvl="0" marL="457200" marR="0" rtl="0" algn="l">
              <a:lnSpc>
                <a:spcPct val="100000"/>
              </a:lnSpc>
              <a:spcBef>
                <a:spcPts val="0"/>
              </a:spcBef>
              <a:spcAft>
                <a:spcPts val="0"/>
              </a:spcAft>
              <a:buClr>
                <a:srgbClr val="434343"/>
              </a:buClr>
              <a:buSzPts val="2100"/>
              <a:buFont typeface="Montserrat"/>
              <a:buAutoNum type="arabicPeriod"/>
            </a:pPr>
            <a:r>
              <a:rPr lang="en" sz="2100">
                <a:solidFill>
                  <a:srgbClr val="434343"/>
                </a:solidFill>
                <a:latin typeface="Montserrat"/>
                <a:ea typeface="Montserrat"/>
                <a:cs typeface="Montserrat"/>
                <a:sym typeface="Montserrat"/>
              </a:rPr>
              <a:t>T-T split and Run the model</a:t>
            </a:r>
            <a:endParaRPr sz="2100">
              <a:solidFill>
                <a:srgbClr val="434343"/>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p5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4. Pre-processing </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2100">
                <a:solidFill>
                  <a:srgbClr val="434343"/>
                </a:solidFill>
                <a:latin typeface="Montserrat"/>
                <a:ea typeface="Montserrat"/>
                <a:cs typeface="Montserrat"/>
                <a:sym typeface="Montserrat"/>
              </a:rPr>
              <a:t>Q: are the data types correct? Do we need to encode categorical data? Are there any numeric data types which could be treated as categorical data</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2100">
                <a:solidFill>
                  <a:srgbClr val="434343"/>
                </a:solidFill>
                <a:latin typeface="Montserrat"/>
                <a:ea typeface="Montserrat"/>
                <a:cs typeface="Montserrat"/>
                <a:sym typeface="Montserrat"/>
              </a:rPr>
              <a:t>T: Check for multicollinearity (not necessarily a concern for logistic regression!)</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2100">
                <a:solidFill>
                  <a:srgbClr val="434343"/>
                </a:solidFill>
                <a:latin typeface="Montserrat"/>
                <a:ea typeface="Montserrat"/>
                <a:cs typeface="Montserrat"/>
                <a:sym typeface="Montserrat"/>
              </a:rPr>
              <a:t>Q: Are the features skewed? If yes, normalise/scale</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rPr i="1" lang="en" sz="1500">
                <a:solidFill>
                  <a:srgbClr val="434343"/>
                </a:solidFill>
                <a:latin typeface="Montserrat"/>
                <a:ea typeface="Montserrat"/>
                <a:cs typeface="Montserrat"/>
                <a:sym typeface="Montserrat"/>
              </a:rPr>
              <a:t>NOTE - for logistic regression, skewness in independent variable is not a problem as is with linear regression. But transformation may help the model fit /run</a:t>
            </a:r>
            <a:endParaRPr i="1" sz="15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i="1" sz="19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900">
              <a:solidFill>
                <a:srgbClr val="434343"/>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51"/>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4. Pre-processing </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i="1" sz="15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i="1" sz="19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900">
              <a:solidFill>
                <a:srgbClr val="434343"/>
              </a:solidFill>
              <a:latin typeface="Montserrat"/>
              <a:ea typeface="Montserrat"/>
              <a:cs typeface="Montserrat"/>
              <a:sym typeface="Montserrat"/>
            </a:endParaRPr>
          </a:p>
        </p:txBody>
      </p:sp>
      <p:pic>
        <p:nvPicPr>
          <p:cNvPr id="328" name="Google Shape;328;p51"/>
          <p:cNvPicPr preferRelativeResize="0"/>
          <p:nvPr/>
        </p:nvPicPr>
        <p:blipFill>
          <a:blip r:embed="rId4">
            <a:alphaModFix/>
          </a:blip>
          <a:stretch>
            <a:fillRect/>
          </a:stretch>
        </p:blipFill>
        <p:spPr>
          <a:xfrm>
            <a:off x="653375" y="682050"/>
            <a:ext cx="7919124" cy="4057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16"/>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How do banks make money? </a:t>
            </a:r>
            <a:endParaRPr sz="2300">
              <a:solidFill>
                <a:srgbClr val="0B5394"/>
              </a:solidFill>
              <a:latin typeface="Work Sans Regular"/>
              <a:ea typeface="Work Sans Regular"/>
              <a:cs typeface="Work Sans Regular"/>
              <a:sym typeface="Work Sans Regular"/>
            </a:endParaRPr>
          </a:p>
        </p:txBody>
      </p:sp>
      <p:sp>
        <p:nvSpPr>
          <p:cNvPr id="74" name="Google Shape;74;p16"/>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200">
              <a:solidFill>
                <a:srgbClr val="434343"/>
              </a:solidFill>
              <a:latin typeface="Work Sans Regular"/>
              <a:ea typeface="Work Sans Regular"/>
              <a:cs typeface="Work Sans Regular"/>
              <a:sym typeface="Work Sans Regular"/>
            </a:endParaRPr>
          </a:p>
          <a:p>
            <a:pPr indent="0" lvl="0" marL="0" rtl="0" algn="l">
              <a:lnSpc>
                <a:spcPct val="140000"/>
              </a:lnSpc>
              <a:spcBef>
                <a:spcPts val="0"/>
              </a:spcBef>
              <a:spcAft>
                <a:spcPts val="0"/>
              </a:spcAft>
              <a:buNone/>
            </a:pPr>
            <a:r>
              <a:rPr b="1" lang="en" sz="1500">
                <a:solidFill>
                  <a:srgbClr val="323241"/>
                </a:solidFill>
                <a:highlight>
                  <a:srgbClr val="FFFFFF"/>
                </a:highlight>
                <a:latin typeface="Times New Roman"/>
                <a:ea typeface="Times New Roman"/>
                <a:cs typeface="Times New Roman"/>
                <a:sym typeface="Times New Roman"/>
              </a:rPr>
              <a:t>1. Profits from debt interest - </a:t>
            </a:r>
            <a:r>
              <a:rPr lang="en" sz="1350">
                <a:solidFill>
                  <a:srgbClr val="323241"/>
                </a:solidFill>
                <a:highlight>
                  <a:srgbClr val="FFFFFF"/>
                </a:highlight>
              </a:rPr>
              <a:t>When you deposit your money in a bank account, the bank uses that money to make loans to other people and businesses to whom they charge interest.</a:t>
            </a:r>
            <a:endParaRPr sz="1350">
              <a:solidFill>
                <a:srgbClr val="323241"/>
              </a:solidFill>
              <a:highlight>
                <a:srgbClr val="FFFFFF"/>
              </a:highlight>
            </a:endParaRPr>
          </a:p>
          <a:p>
            <a:pPr indent="0" lvl="0" marL="0" rtl="0" algn="l">
              <a:lnSpc>
                <a:spcPct val="140000"/>
              </a:lnSpc>
              <a:spcBef>
                <a:spcPts val="1500"/>
              </a:spcBef>
              <a:spcAft>
                <a:spcPts val="0"/>
              </a:spcAft>
              <a:buNone/>
            </a:pPr>
            <a:r>
              <a:rPr b="1" lang="en" sz="1500">
                <a:solidFill>
                  <a:srgbClr val="323241"/>
                </a:solidFill>
                <a:highlight>
                  <a:srgbClr val="FFFFFF"/>
                </a:highlight>
                <a:latin typeface="Times New Roman"/>
                <a:ea typeface="Times New Roman"/>
                <a:cs typeface="Times New Roman"/>
                <a:sym typeface="Times New Roman"/>
              </a:rPr>
              <a:t>2. Banking fees - </a:t>
            </a:r>
            <a:r>
              <a:rPr lang="en" sz="1350">
                <a:solidFill>
                  <a:srgbClr val="323241"/>
                </a:solidFill>
                <a:highlight>
                  <a:srgbClr val="FFFFFF"/>
                </a:highlight>
              </a:rPr>
              <a:t>Another way banks make money is through regular or case-by-case fees, such as account maintenance fees, withdrawal / </a:t>
            </a:r>
            <a:r>
              <a:rPr lang="en" sz="1350">
                <a:solidFill>
                  <a:srgbClr val="323241"/>
                </a:solidFill>
                <a:highlight>
                  <a:srgbClr val="FFFFFF"/>
                </a:highlight>
              </a:rPr>
              <a:t>transfer fees or unapproved overdraft fees</a:t>
            </a:r>
            <a:r>
              <a:rPr lang="en" sz="1350">
                <a:solidFill>
                  <a:srgbClr val="323241"/>
                </a:solidFill>
                <a:highlight>
                  <a:srgbClr val="FFFFFF"/>
                </a:highlight>
              </a:rPr>
              <a:t>.</a:t>
            </a:r>
            <a:endParaRPr sz="1350">
              <a:solidFill>
                <a:srgbClr val="323241"/>
              </a:solidFill>
              <a:highlight>
                <a:srgbClr val="FFFFFF"/>
              </a:highlight>
            </a:endParaRPr>
          </a:p>
          <a:p>
            <a:pPr indent="0" lvl="0" marL="0" rtl="0" algn="l">
              <a:lnSpc>
                <a:spcPct val="140000"/>
              </a:lnSpc>
              <a:spcBef>
                <a:spcPts val="1500"/>
              </a:spcBef>
              <a:spcAft>
                <a:spcPts val="0"/>
              </a:spcAft>
              <a:buNone/>
            </a:pPr>
            <a:r>
              <a:rPr b="1" lang="en" sz="1500">
                <a:solidFill>
                  <a:srgbClr val="323241"/>
                </a:solidFill>
                <a:highlight>
                  <a:srgbClr val="FFFFFF"/>
                </a:highlight>
                <a:latin typeface="Times New Roman"/>
                <a:ea typeface="Times New Roman"/>
                <a:cs typeface="Times New Roman"/>
                <a:sym typeface="Times New Roman"/>
              </a:rPr>
              <a:t>3. Interchange fees </a:t>
            </a:r>
            <a:r>
              <a:rPr lang="en" sz="1350">
                <a:solidFill>
                  <a:srgbClr val="323241"/>
                </a:solidFill>
                <a:highlight>
                  <a:srgbClr val="FFFFFF"/>
                </a:highlight>
              </a:rPr>
              <a:t>While swiping your debit or credit card is generally free to you, a transaction or processing fee called interchange is typically generated. This fee is charged by your bank to the merchant's bank (merchant being the store where you made the purchase) as a percentage of your transaction. </a:t>
            </a:r>
            <a:endParaRPr sz="1350">
              <a:solidFill>
                <a:srgbClr val="323241"/>
              </a:solidFill>
              <a:highlight>
                <a:srgbClr val="FFFFFF"/>
              </a:highlight>
            </a:endParaRPr>
          </a:p>
          <a:p>
            <a:pPr indent="0" lvl="0" marL="0" rtl="0" algn="l">
              <a:lnSpc>
                <a:spcPct val="140000"/>
              </a:lnSpc>
              <a:spcBef>
                <a:spcPts val="1500"/>
              </a:spcBef>
              <a:spcAft>
                <a:spcPts val="0"/>
              </a:spcAft>
              <a:buClr>
                <a:schemeClr val="dk1"/>
              </a:buClr>
              <a:buSzPts val="1100"/>
              <a:buFont typeface="Arial"/>
              <a:buNone/>
            </a:pPr>
            <a:r>
              <a:t/>
            </a:r>
            <a:endParaRPr sz="1350">
              <a:solidFill>
                <a:srgbClr val="323241"/>
              </a:solidFill>
              <a:highlight>
                <a:srgbClr val="FFFFFF"/>
              </a:highlight>
            </a:endParaRPr>
          </a:p>
          <a:p>
            <a:pPr indent="0" lvl="0" marL="0" rtl="0" algn="l">
              <a:lnSpc>
                <a:spcPct val="140000"/>
              </a:lnSpc>
              <a:spcBef>
                <a:spcPts val="1500"/>
              </a:spcBef>
              <a:spcAft>
                <a:spcPts val="0"/>
              </a:spcAft>
              <a:buNone/>
            </a:pPr>
            <a:r>
              <a:t/>
            </a:r>
            <a:endParaRPr sz="1350">
              <a:solidFill>
                <a:srgbClr val="323241"/>
              </a:solidFill>
              <a:highlight>
                <a:srgbClr val="FFFFFF"/>
              </a:highlight>
            </a:endParaRPr>
          </a:p>
          <a:p>
            <a:pPr indent="0" lvl="0" marL="457200" rtl="0" algn="l">
              <a:lnSpc>
                <a:spcPct val="100000"/>
              </a:lnSpc>
              <a:spcBef>
                <a:spcPts val="1500"/>
              </a:spcBef>
              <a:spcAft>
                <a:spcPts val="0"/>
              </a:spcAft>
              <a:buNone/>
            </a:pPr>
            <a:r>
              <a:t/>
            </a:r>
            <a:endParaRPr sz="2200">
              <a:solidFill>
                <a:srgbClr val="434343"/>
              </a:solidFill>
              <a:latin typeface="Work Sans Regular"/>
              <a:ea typeface="Work Sans Regular"/>
              <a:cs typeface="Work Sans Regular"/>
              <a:sym typeface="Work Sans Regul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p5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5</a:t>
            </a:r>
            <a:r>
              <a:rPr b="1" lang="en" sz="2100">
                <a:solidFill>
                  <a:srgbClr val="434343"/>
                </a:solidFill>
                <a:latin typeface="Montserrat"/>
                <a:ea typeface="Montserrat"/>
                <a:cs typeface="Montserrat"/>
                <a:sym typeface="Montserrat"/>
              </a:rPr>
              <a:t>. </a:t>
            </a:r>
            <a:r>
              <a:rPr b="1" lang="en" sz="2100">
                <a:solidFill>
                  <a:srgbClr val="434343"/>
                </a:solidFill>
                <a:latin typeface="Montserrat"/>
                <a:ea typeface="Montserrat"/>
                <a:cs typeface="Montserrat"/>
                <a:sym typeface="Montserrat"/>
              </a:rPr>
              <a:t>Train Test split and Run the model</a:t>
            </a:r>
            <a:r>
              <a:rPr b="1" lang="en" sz="2100">
                <a:solidFill>
                  <a:srgbClr val="434343"/>
                </a:solidFill>
                <a:latin typeface="Montserrat"/>
                <a:ea typeface="Montserrat"/>
                <a:cs typeface="Montserrat"/>
                <a:sym typeface="Montserrat"/>
              </a:rPr>
              <a:t> </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2100">
                <a:solidFill>
                  <a:srgbClr val="434343"/>
                </a:solidFill>
                <a:latin typeface="Montserrat"/>
                <a:ea typeface="Montserrat"/>
                <a:cs typeface="Montserrat"/>
                <a:sym typeface="Montserrat"/>
              </a:rPr>
              <a:t>Test size 40%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2100">
                <a:solidFill>
                  <a:srgbClr val="434343"/>
                </a:solidFill>
                <a:latin typeface="Montserrat"/>
                <a:ea typeface="Montserrat"/>
                <a:cs typeface="Montserrat"/>
                <a:sym typeface="Montserrat"/>
              </a:rPr>
              <a:t>Import logistic regression</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2100">
                <a:solidFill>
                  <a:srgbClr val="434343"/>
                </a:solidFill>
                <a:latin typeface="Montserrat"/>
                <a:ea typeface="Montserrat"/>
                <a:cs typeface="Montserrat"/>
                <a:sym typeface="Montserrat"/>
              </a:rPr>
              <a:t>Classification score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i="1" sz="19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900">
              <a:solidFill>
                <a:srgbClr val="434343"/>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53"/>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Next stages</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 sz="2100">
                <a:solidFill>
                  <a:srgbClr val="434343"/>
                </a:solidFill>
                <a:latin typeface="Montserrat"/>
                <a:ea typeface="Montserrat"/>
                <a:cs typeface="Montserrat"/>
                <a:sym typeface="Montserrat"/>
              </a:rPr>
              <a:t>6. Evaluation of the model  - accuracy, confusion matrix</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2100">
                <a:solidFill>
                  <a:srgbClr val="434343"/>
                </a:solidFill>
                <a:latin typeface="Montserrat"/>
                <a:ea typeface="Montserrat"/>
                <a:cs typeface="Montserrat"/>
                <a:sym typeface="Montserrat"/>
              </a:rPr>
              <a:t>7. Consider if the model is overfit </a:t>
            </a:r>
            <a:endParaRPr sz="2100">
              <a:solidFill>
                <a:srgbClr val="434343"/>
              </a:solidFill>
              <a:latin typeface="Montserrat"/>
              <a:ea typeface="Montserrat"/>
              <a:cs typeface="Montserrat"/>
              <a:sym typeface="Montserrat"/>
            </a:endParaRPr>
          </a:p>
        </p:txBody>
      </p:sp>
      <p:pic>
        <p:nvPicPr>
          <p:cNvPr id="339" name="Google Shape;339;p53"/>
          <p:cNvPicPr preferRelativeResize="0"/>
          <p:nvPr/>
        </p:nvPicPr>
        <p:blipFill>
          <a:blip r:embed="rId4">
            <a:alphaModFix/>
          </a:blip>
          <a:stretch>
            <a:fillRect/>
          </a:stretch>
        </p:blipFill>
        <p:spPr>
          <a:xfrm>
            <a:off x="5298250" y="2259250"/>
            <a:ext cx="3101649" cy="2359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5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345" name="Google Shape;345;p54"/>
          <p:cNvPicPr preferRelativeResize="0"/>
          <p:nvPr/>
        </p:nvPicPr>
        <p:blipFill>
          <a:blip r:embed="rId4">
            <a:alphaModFix/>
          </a:blip>
          <a:stretch>
            <a:fillRect/>
          </a:stretch>
        </p:blipFill>
        <p:spPr>
          <a:xfrm>
            <a:off x="1221950" y="400475"/>
            <a:ext cx="6389475" cy="4342550"/>
          </a:xfrm>
          <a:prstGeom prst="rect">
            <a:avLst/>
          </a:prstGeom>
          <a:noFill/>
          <a:ln cap="flat" cmpd="sng" w="9525">
            <a:solidFill>
              <a:srgbClr val="111111"/>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55"/>
          <p:cNvSpPr txBox="1"/>
          <p:nvPr/>
        </p:nvSpPr>
        <p:spPr>
          <a:xfrm>
            <a:off x="596725" y="6548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Stage 6 - how can we evaluate a model?</a:t>
            </a:r>
            <a:endParaRPr b="0" i="0" sz="2100" u="none" cap="none" strike="noStrike">
              <a:solidFill>
                <a:srgbClr val="2E2E2E"/>
              </a:solidFill>
              <a:latin typeface="Montserrat"/>
              <a:ea typeface="Montserrat"/>
              <a:cs typeface="Montserrat"/>
              <a:sym typeface="Montserrat"/>
            </a:endParaRPr>
          </a:p>
        </p:txBody>
      </p:sp>
      <p:sp>
        <p:nvSpPr>
          <p:cNvPr id="351" name="Google Shape;351;p5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52" name="Google Shape;352;p5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53" name="Google Shape;353;p55"/>
          <p:cNvSpPr txBox="1"/>
          <p:nvPr/>
        </p:nvSpPr>
        <p:spPr>
          <a:xfrm>
            <a:off x="707225" y="1293025"/>
            <a:ext cx="34659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The ROC curve is a method to compare different settings for your model (threshold).</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It answer the question of: “What is the best threshold to use?”</a:t>
            </a:r>
            <a:endParaRPr sz="1800">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lang="en" sz="1800">
                <a:solidFill>
                  <a:srgbClr val="172B4D"/>
                </a:solidFill>
                <a:highlight>
                  <a:srgbClr val="FFFFFF"/>
                </a:highlight>
                <a:latin typeface="Roboto"/>
                <a:ea typeface="Roboto"/>
                <a:cs typeface="Roboto"/>
                <a:sym typeface="Roboto"/>
              </a:rPr>
              <a:t>Each dot of the curve corresponds to a different value of the threshold</a:t>
            </a:r>
            <a:endParaRPr sz="1800">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grpSp>
        <p:nvGrpSpPr>
          <p:cNvPr id="354" name="Google Shape;354;p55"/>
          <p:cNvGrpSpPr/>
          <p:nvPr/>
        </p:nvGrpSpPr>
        <p:grpSpPr>
          <a:xfrm>
            <a:off x="4357150" y="533500"/>
            <a:ext cx="4446500" cy="3935025"/>
            <a:chOff x="4433350" y="533500"/>
            <a:chExt cx="4446500" cy="3935025"/>
          </a:xfrm>
        </p:grpSpPr>
        <p:pic>
          <p:nvPicPr>
            <p:cNvPr id="355" name="Google Shape;355;p55"/>
            <p:cNvPicPr preferRelativeResize="0"/>
            <p:nvPr/>
          </p:nvPicPr>
          <p:blipFill>
            <a:blip r:embed="rId4">
              <a:alphaModFix/>
            </a:blip>
            <a:stretch>
              <a:fillRect/>
            </a:stretch>
          </p:blipFill>
          <p:spPr>
            <a:xfrm>
              <a:off x="4433350" y="1250525"/>
              <a:ext cx="4203357" cy="3218000"/>
            </a:xfrm>
            <a:prstGeom prst="rect">
              <a:avLst/>
            </a:prstGeom>
            <a:noFill/>
            <a:ln>
              <a:noFill/>
            </a:ln>
          </p:spPr>
        </p:pic>
        <p:sp>
          <p:nvSpPr>
            <p:cNvPr id="356" name="Google Shape;356;p55"/>
            <p:cNvSpPr txBox="1"/>
            <p:nvPr/>
          </p:nvSpPr>
          <p:spPr>
            <a:xfrm rot="-5400000">
              <a:off x="3869750" y="1334350"/>
              <a:ext cx="1928700" cy="3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 Recall</a:t>
              </a:r>
              <a:endParaRPr/>
            </a:p>
          </p:txBody>
        </p:sp>
        <p:sp>
          <p:nvSpPr>
            <p:cNvPr id="357" name="Google Shape;357;p55"/>
            <p:cNvSpPr txBox="1"/>
            <p:nvPr/>
          </p:nvSpPr>
          <p:spPr>
            <a:xfrm>
              <a:off x="7157250" y="3992125"/>
              <a:ext cx="1722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1-(FP/(FN+TN)</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56"/>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Stage 6 - how can we know a model is useful?</a:t>
            </a:r>
            <a:endParaRPr b="0" i="0" sz="2100" u="none" cap="none" strike="noStrike">
              <a:solidFill>
                <a:srgbClr val="2E2E2E"/>
              </a:solidFill>
              <a:latin typeface="Montserrat"/>
              <a:ea typeface="Montserrat"/>
              <a:cs typeface="Montserrat"/>
              <a:sym typeface="Montserrat"/>
            </a:endParaRPr>
          </a:p>
        </p:txBody>
      </p:sp>
      <p:sp>
        <p:nvSpPr>
          <p:cNvPr id="363" name="Google Shape;363;p5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64" name="Google Shape;364;p56"/>
          <p:cNvSpPr txBox="1"/>
          <p:nvPr/>
        </p:nvSpPr>
        <p:spPr>
          <a:xfrm>
            <a:off x="585600" y="1380500"/>
            <a:ext cx="4647000" cy="3087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330200" lvl="0" marL="457200" marR="0" rtl="0" algn="l">
              <a:lnSpc>
                <a:spcPct val="115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Accuracy = x-  is this good ? how many would we have got correct with guesswork?</a:t>
            </a:r>
            <a:endParaRPr sz="1600">
              <a:solidFill>
                <a:srgbClr val="172B4D"/>
              </a:solidFill>
              <a:highlight>
                <a:srgbClr val="FFFFFF"/>
              </a:highlight>
              <a:latin typeface="Roboto"/>
              <a:ea typeface="Roboto"/>
              <a:cs typeface="Roboto"/>
              <a:sym typeface="Roboto"/>
            </a:endParaRPr>
          </a:p>
          <a:p>
            <a:pPr indent="-330200" lvl="0" marL="457200" marR="0" rtl="0" algn="l">
              <a:lnSpc>
                <a:spcPct val="115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ROC (receiver operating characteristic)- plots true positives against false positives </a:t>
            </a:r>
            <a:endParaRPr sz="1600">
              <a:solidFill>
                <a:srgbClr val="172B4D"/>
              </a:solidFill>
              <a:highlight>
                <a:srgbClr val="FFFFFF"/>
              </a:highlight>
              <a:latin typeface="Roboto"/>
              <a:ea typeface="Roboto"/>
              <a:cs typeface="Roboto"/>
              <a:sym typeface="Roboto"/>
            </a:endParaRPr>
          </a:p>
          <a:p>
            <a:pPr indent="-330200" lvl="0" marL="457200" marR="0" rtl="0" algn="l">
              <a:lnSpc>
                <a:spcPct val="115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Plot the curve - bigger the AUC (area under the curve) the better the model</a:t>
            </a:r>
            <a:endParaRPr sz="1600">
              <a:solidFill>
                <a:srgbClr val="172B4D"/>
              </a:solidFill>
              <a:highlight>
                <a:srgbClr val="FFFFFF"/>
              </a:highlight>
              <a:latin typeface="Roboto"/>
              <a:ea typeface="Roboto"/>
              <a:cs typeface="Roboto"/>
              <a:sym typeface="Roboto"/>
            </a:endParaRPr>
          </a:p>
          <a:p>
            <a:pPr indent="-330200" lvl="0" marL="457200" marR="0" rtl="0" algn="l">
              <a:lnSpc>
                <a:spcPct val="115000"/>
              </a:lnSpc>
              <a:spcBef>
                <a:spcPts val="0"/>
              </a:spcBef>
              <a:spcAft>
                <a:spcPts val="0"/>
              </a:spcAft>
              <a:buClr>
                <a:srgbClr val="172B4D"/>
              </a:buClr>
              <a:buSzPts val="1600"/>
              <a:buFont typeface="Roboto"/>
              <a:buChar char="-"/>
            </a:pPr>
            <a:r>
              <a:rPr lang="en" sz="1600">
                <a:solidFill>
                  <a:srgbClr val="172B4D"/>
                </a:solidFill>
                <a:highlight>
                  <a:srgbClr val="FFFFFF"/>
                </a:highlight>
                <a:latin typeface="Roboto"/>
                <a:ea typeface="Roboto"/>
                <a:cs typeface="Roboto"/>
                <a:sym typeface="Roboto"/>
              </a:rPr>
              <a:t>We want a curve as close to top left as possible</a:t>
            </a:r>
            <a:endParaRPr sz="1600">
              <a:solidFill>
                <a:srgbClr val="172B4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914400" marR="0" rtl="0" algn="l">
              <a:lnSpc>
                <a:spcPct val="115000"/>
              </a:lnSpc>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76200" marR="76200" rtl="0" algn="l">
              <a:lnSpc>
                <a:spcPct val="115000"/>
              </a:lnSpc>
              <a:spcBef>
                <a:spcPts val="0"/>
              </a:spcBef>
              <a:spcAft>
                <a:spcPts val="0"/>
              </a:spcAft>
              <a:buClr>
                <a:srgbClr val="000000"/>
              </a:buClr>
              <a:buSzPts val="1800"/>
              <a:buFont typeface="Arial"/>
              <a:buNone/>
            </a:pPr>
            <a:r>
              <a:t/>
            </a:r>
            <a:endParaRPr b="0" i="0" sz="1600" u="none" cap="none" strike="noStrike">
              <a:solidFill>
                <a:srgbClr val="172B4D"/>
              </a:solidFill>
              <a:highlight>
                <a:srgbClr val="FFFFFF"/>
              </a:highlight>
              <a:latin typeface="Roboto"/>
              <a:ea typeface="Roboto"/>
              <a:cs typeface="Roboto"/>
              <a:sym typeface="Roboto"/>
            </a:endParaRPr>
          </a:p>
          <a:p>
            <a:pPr indent="0" lvl="0" marL="76200" marR="76200" rtl="0" algn="ctr">
              <a:lnSpc>
                <a:spcPct val="115000"/>
              </a:lnSpc>
              <a:spcBef>
                <a:spcPts val="0"/>
              </a:spcBef>
              <a:spcAft>
                <a:spcPts val="0"/>
              </a:spcAft>
              <a:buClr>
                <a:srgbClr val="000000"/>
              </a:buClr>
              <a:buSzPts val="1800"/>
              <a:buFont typeface="Arial"/>
              <a:buNone/>
            </a:pPr>
            <a:r>
              <a:t/>
            </a:r>
            <a:endParaRPr b="0" i="0" sz="1600" u="none" cap="none" strike="noStrike">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rgbClr val="000000"/>
              </a:buClr>
              <a:buSzPts val="1300"/>
              <a:buFont typeface="Arial"/>
              <a:buNone/>
            </a:pPr>
            <a:r>
              <a:t/>
            </a:r>
            <a:endParaRPr b="0" i="0" sz="11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300"/>
              </a:spcBef>
              <a:spcAft>
                <a:spcPts val="0"/>
              </a:spcAft>
              <a:buClr>
                <a:srgbClr val="000000"/>
              </a:buClr>
              <a:buSzPts val="1550"/>
              <a:buFont typeface="Arial"/>
              <a:buNone/>
            </a:pPr>
            <a:r>
              <a:t/>
            </a:r>
            <a:endParaRPr b="0" i="0" sz="13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4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4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172B4D"/>
              </a:solidFill>
              <a:highlight>
                <a:srgbClr val="FFFFFF"/>
              </a:highlight>
              <a:latin typeface="Roboto"/>
              <a:ea typeface="Roboto"/>
              <a:cs typeface="Roboto"/>
              <a:sym typeface="Roboto"/>
            </a:endParaRPr>
          </a:p>
        </p:txBody>
      </p:sp>
      <p:pic>
        <p:nvPicPr>
          <p:cNvPr id="365" name="Google Shape;365;p56"/>
          <p:cNvPicPr preferRelativeResize="0"/>
          <p:nvPr/>
        </p:nvPicPr>
        <p:blipFill>
          <a:blip r:embed="rId4">
            <a:alphaModFix/>
          </a:blip>
          <a:stretch>
            <a:fillRect/>
          </a:stretch>
        </p:blipFill>
        <p:spPr>
          <a:xfrm>
            <a:off x="5184525" y="1457025"/>
            <a:ext cx="3840474" cy="293486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9" name="Shape 369"/>
        <p:cNvGrpSpPr/>
        <p:nvPr/>
      </p:nvGrpSpPr>
      <p:grpSpPr>
        <a:xfrm>
          <a:off x="0" y="0"/>
          <a:ext cx="0" cy="0"/>
          <a:chOff x="0" y="0"/>
          <a:chExt cx="0" cy="0"/>
        </a:xfrm>
      </p:grpSpPr>
      <p:sp>
        <p:nvSpPr>
          <p:cNvPr id="370" name="Google Shape;370;p57"/>
          <p:cNvSpPr txBox="1"/>
          <p:nvPr/>
        </p:nvSpPr>
        <p:spPr>
          <a:xfrm>
            <a:off x="596725" y="6548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Stage 6 - how can we evaluate a model?</a:t>
            </a:r>
            <a:endParaRPr b="0" i="0" sz="2100" u="none" cap="none" strike="noStrike">
              <a:solidFill>
                <a:srgbClr val="2E2E2E"/>
              </a:solidFill>
              <a:latin typeface="Montserrat"/>
              <a:ea typeface="Montserrat"/>
              <a:cs typeface="Montserrat"/>
              <a:sym typeface="Montserrat"/>
            </a:endParaRPr>
          </a:p>
        </p:txBody>
      </p:sp>
      <p:sp>
        <p:nvSpPr>
          <p:cNvPr id="371" name="Google Shape;371;p5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72" name="Google Shape;372;p5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73" name="Google Shape;373;p57"/>
          <p:cNvSpPr txBox="1"/>
          <p:nvPr/>
        </p:nvSpPr>
        <p:spPr>
          <a:xfrm>
            <a:off x="546450" y="103185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GETTING THE ROC FROM SKLEARN</a:t>
            </a:r>
            <a:endParaRPr b="0" i="0" sz="2100" u="none" cap="none" strike="noStrike">
              <a:solidFill>
                <a:srgbClr val="2E2E2E"/>
              </a:solidFill>
              <a:latin typeface="Montserrat"/>
              <a:ea typeface="Montserrat"/>
              <a:cs typeface="Montserrat"/>
              <a:sym typeface="Montserrat"/>
            </a:endParaRPr>
          </a:p>
        </p:txBody>
      </p:sp>
      <p:sp>
        <p:nvSpPr>
          <p:cNvPr id="374" name="Google Shape;374;p5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75" name="Google Shape;375;p57"/>
          <p:cNvSpPr txBox="1"/>
          <p:nvPr/>
        </p:nvSpPr>
        <p:spPr>
          <a:xfrm>
            <a:off x="693000" y="1844475"/>
            <a:ext cx="7758000" cy="21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500">
                <a:solidFill>
                  <a:srgbClr val="172B4D"/>
                </a:solidFill>
                <a:latin typeface="Roboto Mono"/>
                <a:ea typeface="Roboto Mono"/>
                <a:cs typeface="Roboto Mono"/>
                <a:sym typeface="Roboto Mono"/>
              </a:rPr>
              <a:t>from</a:t>
            </a:r>
            <a:r>
              <a:rPr lang="en" sz="1500">
                <a:solidFill>
                  <a:srgbClr val="172B4D"/>
                </a:solidFill>
                <a:latin typeface="Roboto Mono"/>
                <a:ea typeface="Roboto Mono"/>
                <a:cs typeface="Roboto Mono"/>
                <a:sym typeface="Roboto Mono"/>
              </a:rPr>
              <a:t> </a:t>
            </a:r>
            <a:r>
              <a:rPr lang="en" sz="1500">
                <a:solidFill>
                  <a:srgbClr val="555555"/>
                </a:solidFill>
                <a:latin typeface="Roboto Mono"/>
                <a:ea typeface="Roboto Mono"/>
                <a:cs typeface="Roboto Mono"/>
                <a:sym typeface="Roboto Mono"/>
              </a:rPr>
              <a:t>sklearn</a:t>
            </a:r>
            <a:r>
              <a:rPr lang="en" sz="1500">
                <a:solidFill>
                  <a:srgbClr val="172B4D"/>
                </a:solidFill>
                <a:latin typeface="Roboto Mono"/>
                <a:ea typeface="Roboto Mono"/>
                <a:cs typeface="Roboto Mono"/>
                <a:sym typeface="Roboto Mono"/>
              </a:rPr>
              <a:t> </a:t>
            </a:r>
            <a:r>
              <a:rPr b="1" lang="en" sz="1500">
                <a:solidFill>
                  <a:srgbClr val="172B4D"/>
                </a:solidFill>
                <a:latin typeface="Roboto Mono"/>
                <a:ea typeface="Roboto Mono"/>
                <a:cs typeface="Roboto Mono"/>
                <a:sym typeface="Roboto Mono"/>
              </a:rPr>
              <a:t>import</a:t>
            </a:r>
            <a:r>
              <a:rPr lang="en" sz="1500">
                <a:solidFill>
                  <a:srgbClr val="172B4D"/>
                </a:solidFill>
                <a:latin typeface="Roboto Mono"/>
                <a:ea typeface="Roboto Mono"/>
                <a:cs typeface="Roboto Mono"/>
                <a:sym typeface="Roboto Mono"/>
              </a:rPr>
              <a:t> metrics</a:t>
            </a:r>
            <a:endParaRPr sz="1500">
              <a:solidFill>
                <a:srgbClr val="172B4D"/>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1" lang="en" sz="1500">
                <a:solidFill>
                  <a:srgbClr val="172B4D"/>
                </a:solidFill>
                <a:latin typeface="Roboto Mono"/>
                <a:ea typeface="Roboto Mono"/>
                <a:cs typeface="Roboto Mono"/>
                <a:sym typeface="Roboto Mono"/>
              </a:rPr>
              <a:t>import</a:t>
            </a:r>
            <a:r>
              <a:rPr lang="en" sz="1500">
                <a:solidFill>
                  <a:srgbClr val="172B4D"/>
                </a:solidFill>
                <a:latin typeface="Roboto Mono"/>
                <a:ea typeface="Roboto Mono"/>
                <a:cs typeface="Roboto Mono"/>
                <a:sym typeface="Roboto Mono"/>
              </a:rPr>
              <a:t> </a:t>
            </a:r>
            <a:r>
              <a:rPr lang="en" sz="1500">
                <a:solidFill>
                  <a:srgbClr val="555555"/>
                </a:solidFill>
                <a:latin typeface="Roboto Mono"/>
                <a:ea typeface="Roboto Mono"/>
                <a:cs typeface="Roboto Mono"/>
                <a:sym typeface="Roboto Mono"/>
              </a:rPr>
              <a:t>matplotlib.pyplot</a:t>
            </a:r>
            <a:r>
              <a:rPr lang="en" sz="1500">
                <a:solidFill>
                  <a:srgbClr val="172B4D"/>
                </a:solidFill>
                <a:latin typeface="Roboto Mono"/>
                <a:ea typeface="Roboto Mono"/>
                <a:cs typeface="Roboto Mono"/>
                <a:sym typeface="Roboto Mono"/>
              </a:rPr>
              <a:t> </a:t>
            </a:r>
            <a:r>
              <a:rPr b="1" lang="en" sz="1500">
                <a:solidFill>
                  <a:srgbClr val="172B4D"/>
                </a:solidFill>
                <a:latin typeface="Roboto Mono"/>
                <a:ea typeface="Roboto Mono"/>
                <a:cs typeface="Roboto Mono"/>
                <a:sym typeface="Roboto Mono"/>
              </a:rPr>
              <a:t>as</a:t>
            </a:r>
            <a:r>
              <a:rPr lang="en" sz="1500">
                <a:solidFill>
                  <a:srgbClr val="172B4D"/>
                </a:solidFill>
                <a:latin typeface="Roboto Mono"/>
                <a:ea typeface="Roboto Mono"/>
                <a:cs typeface="Roboto Mono"/>
                <a:sym typeface="Roboto Mono"/>
              </a:rPr>
              <a:t> </a:t>
            </a:r>
            <a:r>
              <a:rPr lang="en" sz="1500">
                <a:solidFill>
                  <a:srgbClr val="555555"/>
                </a:solidFill>
                <a:latin typeface="Roboto Mono"/>
                <a:ea typeface="Roboto Mono"/>
                <a:cs typeface="Roboto Mono"/>
                <a:sym typeface="Roboto Mono"/>
              </a:rPr>
              <a:t>plt</a:t>
            </a:r>
            <a:endParaRPr sz="1500">
              <a:solidFill>
                <a:srgbClr val="172B4D"/>
              </a:solidFill>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sz="1500">
              <a:solidFill>
                <a:srgbClr val="172B4D"/>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1500">
                <a:solidFill>
                  <a:srgbClr val="172B4D"/>
                </a:solidFill>
                <a:latin typeface="Roboto Mono"/>
                <a:ea typeface="Roboto Mono"/>
                <a:cs typeface="Roboto Mono"/>
                <a:sym typeface="Roboto Mono"/>
              </a:rPr>
              <a:t>y_pred_proba </a:t>
            </a:r>
            <a:r>
              <a:rPr b="1" lang="en" sz="1500">
                <a:solidFill>
                  <a:srgbClr val="172B4D"/>
                </a:solidFill>
                <a:latin typeface="Roboto Mono"/>
                <a:ea typeface="Roboto Mono"/>
                <a:cs typeface="Roboto Mono"/>
                <a:sym typeface="Roboto Mono"/>
              </a:rPr>
              <a:t>=</a:t>
            </a:r>
            <a:r>
              <a:rPr lang="en" sz="1500">
                <a:solidFill>
                  <a:srgbClr val="172B4D"/>
                </a:solidFill>
                <a:latin typeface="Roboto Mono"/>
                <a:ea typeface="Roboto Mono"/>
                <a:cs typeface="Roboto Mono"/>
                <a:sym typeface="Roboto Mono"/>
              </a:rPr>
              <a:t> classification</a:t>
            </a:r>
            <a:r>
              <a:rPr b="1" lang="en" sz="1500">
                <a:solidFill>
                  <a:srgbClr val="172B4D"/>
                </a:solidFill>
                <a:latin typeface="Roboto Mono"/>
                <a:ea typeface="Roboto Mono"/>
                <a:cs typeface="Roboto Mono"/>
                <a:sym typeface="Roboto Mono"/>
              </a:rPr>
              <a:t>.</a:t>
            </a:r>
            <a:r>
              <a:rPr lang="en" sz="1500">
                <a:solidFill>
                  <a:srgbClr val="172B4D"/>
                </a:solidFill>
                <a:latin typeface="Roboto Mono"/>
                <a:ea typeface="Roboto Mono"/>
                <a:cs typeface="Roboto Mono"/>
                <a:sym typeface="Roboto Mono"/>
              </a:rPr>
              <a:t>predict_proba(X_test)[::,</a:t>
            </a:r>
            <a:r>
              <a:rPr lang="en" sz="1500">
                <a:solidFill>
                  <a:srgbClr val="009999"/>
                </a:solidFill>
                <a:latin typeface="Roboto Mono"/>
                <a:ea typeface="Roboto Mono"/>
                <a:cs typeface="Roboto Mono"/>
                <a:sym typeface="Roboto Mono"/>
              </a:rPr>
              <a:t>1</a:t>
            </a:r>
            <a:r>
              <a:rPr lang="en" sz="1500">
                <a:solidFill>
                  <a:srgbClr val="172B4D"/>
                </a:solidFill>
                <a:latin typeface="Roboto Mono"/>
                <a:ea typeface="Roboto Mono"/>
                <a:cs typeface="Roboto Mono"/>
                <a:sym typeface="Roboto Mono"/>
              </a:rPr>
              <a:t>]</a:t>
            </a:r>
            <a:endParaRPr sz="1500">
              <a:solidFill>
                <a:srgbClr val="172B4D"/>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1500">
                <a:solidFill>
                  <a:srgbClr val="172B4D"/>
                </a:solidFill>
                <a:latin typeface="Roboto Mono"/>
                <a:ea typeface="Roboto Mono"/>
                <a:cs typeface="Roboto Mono"/>
                <a:sym typeface="Roboto Mono"/>
              </a:rPr>
              <a:t>fpr, tpr, _ </a:t>
            </a:r>
            <a:r>
              <a:rPr b="1" lang="en" sz="1500">
                <a:solidFill>
                  <a:srgbClr val="172B4D"/>
                </a:solidFill>
                <a:latin typeface="Roboto Mono"/>
                <a:ea typeface="Roboto Mono"/>
                <a:cs typeface="Roboto Mono"/>
                <a:sym typeface="Roboto Mono"/>
              </a:rPr>
              <a:t>=</a:t>
            </a:r>
            <a:r>
              <a:rPr lang="en" sz="1500">
                <a:solidFill>
                  <a:srgbClr val="172B4D"/>
                </a:solidFill>
                <a:latin typeface="Roboto Mono"/>
                <a:ea typeface="Roboto Mono"/>
                <a:cs typeface="Roboto Mono"/>
                <a:sym typeface="Roboto Mono"/>
              </a:rPr>
              <a:t> metrics</a:t>
            </a:r>
            <a:r>
              <a:rPr b="1" lang="en" sz="1500">
                <a:solidFill>
                  <a:srgbClr val="172B4D"/>
                </a:solidFill>
                <a:latin typeface="Roboto Mono"/>
                <a:ea typeface="Roboto Mono"/>
                <a:cs typeface="Roboto Mono"/>
                <a:sym typeface="Roboto Mono"/>
              </a:rPr>
              <a:t>.</a:t>
            </a:r>
            <a:r>
              <a:rPr lang="en" sz="1500">
                <a:solidFill>
                  <a:srgbClr val="172B4D"/>
                </a:solidFill>
                <a:latin typeface="Roboto Mono"/>
                <a:ea typeface="Roboto Mono"/>
                <a:cs typeface="Roboto Mono"/>
                <a:sym typeface="Roboto Mono"/>
              </a:rPr>
              <a:t>roc_curve(y_test,  y_pred_proba)</a:t>
            </a:r>
            <a:endParaRPr sz="1500">
              <a:solidFill>
                <a:srgbClr val="172B4D"/>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lang="en" sz="1500">
                <a:solidFill>
                  <a:srgbClr val="172B4D"/>
                </a:solidFill>
                <a:latin typeface="Roboto Mono"/>
                <a:ea typeface="Roboto Mono"/>
                <a:cs typeface="Roboto Mono"/>
                <a:sym typeface="Roboto Mono"/>
              </a:rPr>
              <a:t>auc </a:t>
            </a:r>
            <a:r>
              <a:rPr b="1" lang="en" sz="1500">
                <a:solidFill>
                  <a:srgbClr val="172B4D"/>
                </a:solidFill>
                <a:latin typeface="Roboto Mono"/>
                <a:ea typeface="Roboto Mono"/>
                <a:cs typeface="Roboto Mono"/>
                <a:sym typeface="Roboto Mono"/>
              </a:rPr>
              <a:t>=</a:t>
            </a:r>
            <a:r>
              <a:rPr lang="en" sz="1500">
                <a:solidFill>
                  <a:srgbClr val="172B4D"/>
                </a:solidFill>
                <a:latin typeface="Roboto Mono"/>
                <a:ea typeface="Roboto Mono"/>
                <a:cs typeface="Roboto Mono"/>
                <a:sym typeface="Roboto Mono"/>
              </a:rPr>
              <a:t> metrics</a:t>
            </a:r>
            <a:r>
              <a:rPr b="1" lang="en" sz="1500">
                <a:solidFill>
                  <a:srgbClr val="172B4D"/>
                </a:solidFill>
                <a:latin typeface="Roboto Mono"/>
                <a:ea typeface="Roboto Mono"/>
                <a:cs typeface="Roboto Mono"/>
                <a:sym typeface="Roboto Mono"/>
              </a:rPr>
              <a:t>.</a:t>
            </a:r>
            <a:r>
              <a:rPr lang="en" sz="1500">
                <a:solidFill>
                  <a:srgbClr val="172B4D"/>
                </a:solidFill>
                <a:latin typeface="Roboto Mono"/>
                <a:ea typeface="Roboto Mono"/>
                <a:cs typeface="Roboto Mono"/>
                <a:sym typeface="Roboto Mono"/>
              </a:rPr>
              <a:t>roc_auc_score(y_test, y_pred_proba)</a:t>
            </a:r>
            <a:endParaRPr sz="1500">
              <a:solidFill>
                <a:srgbClr val="172B4D"/>
              </a:solidFill>
              <a:latin typeface="Roboto Mono"/>
              <a:ea typeface="Roboto Mono"/>
              <a:cs typeface="Roboto Mono"/>
              <a:sym typeface="Roboto Mono"/>
            </a:endParaRPr>
          </a:p>
          <a:p>
            <a:pPr indent="0" lvl="0" marL="0" marR="76200" rtl="0" algn="l">
              <a:lnSpc>
                <a:spcPct val="115000"/>
              </a:lnSpc>
              <a:spcBef>
                <a:spcPts val="0"/>
              </a:spcBef>
              <a:spcAft>
                <a:spcPts val="0"/>
              </a:spcAft>
              <a:buClr>
                <a:srgbClr val="000000"/>
              </a:buClr>
              <a:buSzPts val="1100"/>
              <a:buFont typeface="Arial"/>
              <a:buNone/>
            </a:pPr>
            <a:r>
              <a:rPr lang="en" sz="1500">
                <a:solidFill>
                  <a:srgbClr val="172B4D"/>
                </a:solidFill>
                <a:latin typeface="Roboto Mono"/>
                <a:ea typeface="Roboto Mono"/>
                <a:cs typeface="Roboto Mono"/>
                <a:sym typeface="Roboto Mono"/>
              </a:rPr>
              <a:t>plt</a:t>
            </a:r>
            <a:r>
              <a:rPr b="1" lang="en" sz="1500">
                <a:solidFill>
                  <a:srgbClr val="172B4D"/>
                </a:solidFill>
                <a:latin typeface="Roboto Mono"/>
                <a:ea typeface="Roboto Mono"/>
                <a:cs typeface="Roboto Mono"/>
                <a:sym typeface="Roboto Mono"/>
              </a:rPr>
              <a:t>.</a:t>
            </a:r>
            <a:r>
              <a:rPr lang="en" sz="1500">
                <a:solidFill>
                  <a:srgbClr val="172B4D"/>
                </a:solidFill>
                <a:latin typeface="Roboto Mono"/>
                <a:ea typeface="Roboto Mono"/>
                <a:cs typeface="Roboto Mono"/>
                <a:sym typeface="Roboto Mono"/>
              </a:rPr>
              <a:t>plot(fpr,tpr)</a:t>
            </a:r>
            <a:endParaRPr sz="1500">
              <a:solidFill>
                <a:srgbClr val="172B4D"/>
              </a:solidFill>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sz="13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 name="Shape 379"/>
        <p:cNvGrpSpPr/>
        <p:nvPr/>
      </p:nvGrpSpPr>
      <p:grpSpPr>
        <a:xfrm>
          <a:off x="0" y="0"/>
          <a:ext cx="0" cy="0"/>
          <a:chOff x="0" y="0"/>
          <a:chExt cx="0" cy="0"/>
        </a:xfrm>
      </p:grpSpPr>
      <p:sp>
        <p:nvSpPr>
          <p:cNvPr id="380" name="Google Shape;380;p58"/>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100">
                <a:solidFill>
                  <a:srgbClr val="434343"/>
                </a:solidFill>
                <a:latin typeface="Montserrat"/>
                <a:ea typeface="Montserrat"/>
                <a:cs typeface="Montserrat"/>
                <a:sym typeface="Montserrat"/>
              </a:rPr>
              <a:t>Confusion matrix </a:t>
            </a:r>
            <a:r>
              <a:rPr lang="en" sz="1800">
                <a:solidFill>
                  <a:srgbClr val="434343"/>
                </a:solidFill>
                <a:latin typeface="Montserrat"/>
                <a:ea typeface="Montserrat"/>
                <a:cs typeface="Montserrat"/>
                <a:sym typeface="Montserrat"/>
              </a:rPr>
              <a:t>- imagine we want to predict if a handwritten digit is a 5 (or not). If our model is good, it will often be right.  </a:t>
            </a:r>
            <a:endParaRPr sz="1800">
              <a:solidFill>
                <a:srgbClr val="434343"/>
              </a:solidFill>
              <a:latin typeface="Montserrat"/>
              <a:ea typeface="Montserrat"/>
              <a:cs typeface="Montserrat"/>
              <a:sym typeface="Montserrat"/>
            </a:endParaRPr>
          </a:p>
        </p:txBody>
      </p:sp>
      <p:pic>
        <p:nvPicPr>
          <p:cNvPr id="381" name="Google Shape;381;p58"/>
          <p:cNvPicPr preferRelativeResize="0"/>
          <p:nvPr/>
        </p:nvPicPr>
        <p:blipFill>
          <a:blip r:embed="rId4">
            <a:alphaModFix/>
          </a:blip>
          <a:stretch>
            <a:fillRect/>
          </a:stretch>
        </p:blipFill>
        <p:spPr>
          <a:xfrm>
            <a:off x="1494200" y="1773100"/>
            <a:ext cx="5518875" cy="2937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59"/>
          <p:cNvSpPr txBox="1"/>
          <p:nvPr/>
        </p:nvSpPr>
        <p:spPr>
          <a:xfrm>
            <a:off x="596725" y="6548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Stage 6 - how can we evaluate a model?</a:t>
            </a:r>
            <a:endParaRPr b="0" i="0" sz="2100" u="none" cap="none" strike="noStrike">
              <a:solidFill>
                <a:srgbClr val="2E2E2E"/>
              </a:solidFill>
              <a:latin typeface="Montserrat"/>
              <a:ea typeface="Montserrat"/>
              <a:cs typeface="Montserrat"/>
              <a:sym typeface="Montserrat"/>
            </a:endParaRPr>
          </a:p>
        </p:txBody>
      </p:sp>
      <p:sp>
        <p:nvSpPr>
          <p:cNvPr id="387" name="Google Shape;387;p5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88" name="Google Shape;388;p5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89" name="Google Shape;389;p59"/>
          <p:cNvSpPr txBox="1"/>
          <p:nvPr/>
        </p:nvSpPr>
        <p:spPr>
          <a:xfrm>
            <a:off x="546450" y="103185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GETTING THE CONFUSION MATRIX FROM SKLEARN</a:t>
            </a:r>
            <a:endParaRPr b="0" i="0" sz="2100" u="none" cap="none" strike="noStrike">
              <a:solidFill>
                <a:srgbClr val="2E2E2E"/>
              </a:solidFill>
              <a:latin typeface="Montserrat"/>
              <a:ea typeface="Montserrat"/>
              <a:cs typeface="Montserrat"/>
              <a:sym typeface="Montserrat"/>
            </a:endParaRPr>
          </a:p>
        </p:txBody>
      </p:sp>
      <p:sp>
        <p:nvSpPr>
          <p:cNvPr id="390" name="Google Shape;390;p5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91" name="Google Shape;391;p59"/>
          <p:cNvSpPr txBox="1"/>
          <p:nvPr/>
        </p:nvSpPr>
        <p:spPr>
          <a:xfrm>
            <a:off x="693000" y="1844475"/>
            <a:ext cx="7758000" cy="2185800"/>
          </a:xfrm>
          <a:prstGeom prst="rect">
            <a:avLst/>
          </a:prstGeom>
          <a:noFill/>
          <a:ln>
            <a:noFill/>
          </a:ln>
        </p:spPr>
        <p:txBody>
          <a:bodyPr anchorCtr="0" anchor="t" bIns="91425" lIns="91425" spcFirstLastPara="1" rIns="91425" wrap="square" tIns="91425">
            <a:noAutofit/>
          </a:bodyPr>
          <a:lstStyle/>
          <a:p>
            <a:pPr indent="0" lvl="0" marL="0" marR="76200" rtl="0" algn="l">
              <a:lnSpc>
                <a:spcPct val="115000"/>
              </a:lnSpc>
              <a:spcBef>
                <a:spcPts val="0"/>
              </a:spcBef>
              <a:spcAft>
                <a:spcPts val="0"/>
              </a:spcAft>
              <a:buClr>
                <a:srgbClr val="000000"/>
              </a:buClr>
              <a:buSzPts val="1100"/>
              <a:buFont typeface="Arial"/>
              <a:buNone/>
            </a:pPr>
            <a:r>
              <a:rPr b="1" lang="en" sz="1550">
                <a:solidFill>
                  <a:srgbClr val="C65D09"/>
                </a:solidFill>
                <a:latin typeface="Courier New"/>
                <a:ea typeface="Courier New"/>
                <a:cs typeface="Courier New"/>
                <a:sym typeface="Courier New"/>
              </a:rPr>
              <a:t>&gt;&gt;&gt; </a:t>
            </a:r>
            <a:r>
              <a:rPr b="1" lang="en" sz="1550">
                <a:solidFill>
                  <a:srgbClr val="007020"/>
                </a:solidFill>
                <a:latin typeface="Courier New"/>
                <a:ea typeface="Courier New"/>
                <a:cs typeface="Courier New"/>
                <a:sym typeface="Courier New"/>
              </a:rPr>
              <a:t>from</a:t>
            </a:r>
            <a:r>
              <a:rPr lang="en" sz="1550">
                <a:solidFill>
                  <a:srgbClr val="212529"/>
                </a:solidFill>
                <a:latin typeface="Courier New"/>
                <a:ea typeface="Courier New"/>
                <a:cs typeface="Courier New"/>
                <a:sym typeface="Courier New"/>
              </a:rPr>
              <a:t> </a:t>
            </a:r>
            <a:r>
              <a:rPr b="1" lang="en" sz="1550">
                <a:solidFill>
                  <a:srgbClr val="0E84B5"/>
                </a:solidFill>
                <a:latin typeface="Courier New"/>
                <a:ea typeface="Courier New"/>
                <a:cs typeface="Courier New"/>
                <a:sym typeface="Courier New"/>
              </a:rPr>
              <a:t>sklearn.metrics</a:t>
            </a:r>
            <a:r>
              <a:rPr lang="en" sz="1550">
                <a:solidFill>
                  <a:srgbClr val="212529"/>
                </a:solidFill>
                <a:latin typeface="Courier New"/>
                <a:ea typeface="Courier New"/>
                <a:cs typeface="Courier New"/>
                <a:sym typeface="Courier New"/>
              </a:rPr>
              <a:t> </a:t>
            </a:r>
            <a:r>
              <a:rPr b="1" lang="en" sz="1550">
                <a:solidFill>
                  <a:srgbClr val="007020"/>
                </a:solidFill>
                <a:latin typeface="Courier New"/>
                <a:ea typeface="Courier New"/>
                <a:cs typeface="Courier New"/>
                <a:sym typeface="Courier New"/>
              </a:rPr>
              <a:t>import</a:t>
            </a:r>
            <a:r>
              <a:rPr lang="en" sz="1550">
                <a:solidFill>
                  <a:srgbClr val="212529"/>
                </a:solidFill>
                <a:latin typeface="Courier New"/>
                <a:ea typeface="Courier New"/>
                <a:cs typeface="Courier New"/>
                <a:sym typeface="Courier New"/>
              </a:rPr>
              <a:t> confusion_matrix</a:t>
            </a:r>
            <a:endParaRPr sz="1550">
              <a:solidFill>
                <a:srgbClr val="212529"/>
              </a:solidFill>
              <a:latin typeface="Courier New"/>
              <a:ea typeface="Courier New"/>
              <a:cs typeface="Courier New"/>
              <a:sym typeface="Courier New"/>
            </a:endParaRPr>
          </a:p>
          <a:p>
            <a:pPr indent="0" lvl="0" marL="0" marR="76200" rtl="0" algn="l">
              <a:lnSpc>
                <a:spcPct val="115000"/>
              </a:lnSpc>
              <a:spcBef>
                <a:spcPts val="0"/>
              </a:spcBef>
              <a:spcAft>
                <a:spcPts val="0"/>
              </a:spcAft>
              <a:buClr>
                <a:srgbClr val="000000"/>
              </a:buClr>
              <a:buSzPts val="1100"/>
              <a:buFont typeface="Arial"/>
              <a:buNone/>
            </a:pPr>
            <a:r>
              <a:rPr b="1" lang="en" sz="1550">
                <a:solidFill>
                  <a:srgbClr val="C65D09"/>
                </a:solidFill>
                <a:latin typeface="Courier New"/>
                <a:ea typeface="Courier New"/>
                <a:cs typeface="Courier New"/>
                <a:sym typeface="Courier New"/>
              </a:rPr>
              <a:t>&gt;&gt;&gt; </a:t>
            </a:r>
            <a:r>
              <a:rPr lang="en" sz="1550">
                <a:solidFill>
                  <a:srgbClr val="212529"/>
                </a:solidFill>
                <a:latin typeface="Courier New"/>
                <a:ea typeface="Courier New"/>
                <a:cs typeface="Courier New"/>
                <a:sym typeface="Courier New"/>
              </a:rPr>
              <a:t>y_true </a:t>
            </a:r>
            <a:r>
              <a:rPr lang="en" sz="1550">
                <a:solidFill>
                  <a:srgbClr val="666666"/>
                </a:solidFill>
                <a:latin typeface="Courier New"/>
                <a:ea typeface="Courier New"/>
                <a:cs typeface="Courier New"/>
                <a:sym typeface="Courier New"/>
              </a:rPr>
              <a:t>=</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2</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0</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2</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2</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0</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1</a:t>
            </a:r>
            <a:r>
              <a:rPr lang="en" sz="1550">
                <a:solidFill>
                  <a:srgbClr val="212529"/>
                </a:solidFill>
                <a:latin typeface="Courier New"/>
                <a:ea typeface="Courier New"/>
                <a:cs typeface="Courier New"/>
                <a:sym typeface="Courier New"/>
              </a:rPr>
              <a:t>]</a:t>
            </a:r>
            <a:endParaRPr sz="1550">
              <a:solidFill>
                <a:srgbClr val="212529"/>
              </a:solidFill>
              <a:latin typeface="Courier New"/>
              <a:ea typeface="Courier New"/>
              <a:cs typeface="Courier New"/>
              <a:sym typeface="Courier New"/>
            </a:endParaRPr>
          </a:p>
          <a:p>
            <a:pPr indent="0" lvl="0" marL="0" marR="76200" rtl="0" algn="l">
              <a:lnSpc>
                <a:spcPct val="115000"/>
              </a:lnSpc>
              <a:spcBef>
                <a:spcPts val="0"/>
              </a:spcBef>
              <a:spcAft>
                <a:spcPts val="0"/>
              </a:spcAft>
              <a:buClr>
                <a:srgbClr val="000000"/>
              </a:buClr>
              <a:buSzPts val="1100"/>
              <a:buFont typeface="Arial"/>
              <a:buNone/>
            </a:pPr>
            <a:r>
              <a:rPr b="1" lang="en" sz="1550">
                <a:solidFill>
                  <a:srgbClr val="C65D09"/>
                </a:solidFill>
                <a:latin typeface="Courier New"/>
                <a:ea typeface="Courier New"/>
                <a:cs typeface="Courier New"/>
                <a:sym typeface="Courier New"/>
              </a:rPr>
              <a:t>&gt;&gt;&gt; </a:t>
            </a:r>
            <a:r>
              <a:rPr lang="en" sz="1550">
                <a:solidFill>
                  <a:srgbClr val="212529"/>
                </a:solidFill>
                <a:latin typeface="Courier New"/>
                <a:ea typeface="Courier New"/>
                <a:cs typeface="Courier New"/>
                <a:sym typeface="Courier New"/>
              </a:rPr>
              <a:t>y_pred </a:t>
            </a:r>
            <a:r>
              <a:rPr lang="en" sz="1550">
                <a:solidFill>
                  <a:srgbClr val="666666"/>
                </a:solidFill>
                <a:latin typeface="Courier New"/>
                <a:ea typeface="Courier New"/>
                <a:cs typeface="Courier New"/>
                <a:sym typeface="Courier New"/>
              </a:rPr>
              <a:t>=</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0</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0</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2</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2</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0</a:t>
            </a:r>
            <a:r>
              <a:rPr lang="en" sz="1550">
                <a:solidFill>
                  <a:srgbClr val="212529"/>
                </a:solidFill>
                <a:latin typeface="Courier New"/>
                <a:ea typeface="Courier New"/>
                <a:cs typeface="Courier New"/>
                <a:sym typeface="Courier New"/>
              </a:rPr>
              <a:t>, </a:t>
            </a:r>
            <a:r>
              <a:rPr lang="en" sz="1550">
                <a:solidFill>
                  <a:srgbClr val="208050"/>
                </a:solidFill>
                <a:latin typeface="Courier New"/>
                <a:ea typeface="Courier New"/>
                <a:cs typeface="Courier New"/>
                <a:sym typeface="Courier New"/>
              </a:rPr>
              <a:t>2</a:t>
            </a:r>
            <a:r>
              <a:rPr lang="en" sz="1550">
                <a:solidFill>
                  <a:srgbClr val="212529"/>
                </a:solidFill>
                <a:latin typeface="Courier New"/>
                <a:ea typeface="Courier New"/>
                <a:cs typeface="Courier New"/>
                <a:sym typeface="Courier New"/>
              </a:rPr>
              <a:t>]</a:t>
            </a:r>
            <a:endParaRPr sz="1550">
              <a:solidFill>
                <a:srgbClr val="212529"/>
              </a:solidFill>
              <a:latin typeface="Courier New"/>
              <a:ea typeface="Courier New"/>
              <a:cs typeface="Courier New"/>
              <a:sym typeface="Courier New"/>
            </a:endParaRPr>
          </a:p>
          <a:p>
            <a:pPr indent="0" lvl="0" marL="0" marR="76200" rtl="0" algn="l">
              <a:lnSpc>
                <a:spcPct val="115000"/>
              </a:lnSpc>
              <a:spcBef>
                <a:spcPts val="0"/>
              </a:spcBef>
              <a:spcAft>
                <a:spcPts val="0"/>
              </a:spcAft>
              <a:buClr>
                <a:srgbClr val="000000"/>
              </a:buClr>
              <a:buSzPts val="1100"/>
              <a:buFont typeface="Arial"/>
              <a:buNone/>
            </a:pPr>
            <a:r>
              <a:rPr b="1" lang="en" sz="1550">
                <a:solidFill>
                  <a:srgbClr val="C65D09"/>
                </a:solidFill>
                <a:latin typeface="Courier New"/>
                <a:ea typeface="Courier New"/>
                <a:cs typeface="Courier New"/>
                <a:sym typeface="Courier New"/>
              </a:rPr>
              <a:t>&gt;&gt;&gt; </a:t>
            </a:r>
            <a:r>
              <a:rPr lang="en" sz="1550">
                <a:solidFill>
                  <a:srgbClr val="212529"/>
                </a:solidFill>
                <a:latin typeface="Courier New"/>
                <a:ea typeface="Courier New"/>
                <a:cs typeface="Courier New"/>
                <a:sym typeface="Courier New"/>
              </a:rPr>
              <a:t>confusion_matrix(y_true, y_pred)</a:t>
            </a:r>
            <a:endParaRPr sz="1550">
              <a:solidFill>
                <a:srgbClr val="212529"/>
              </a:solidFill>
              <a:latin typeface="Courier New"/>
              <a:ea typeface="Courier New"/>
              <a:cs typeface="Courier New"/>
              <a:sym typeface="Courier New"/>
            </a:endParaRPr>
          </a:p>
          <a:p>
            <a:pPr indent="0" lvl="0" marL="0" marR="76200" rtl="0" algn="l">
              <a:lnSpc>
                <a:spcPct val="115000"/>
              </a:lnSpc>
              <a:spcBef>
                <a:spcPts val="0"/>
              </a:spcBef>
              <a:spcAft>
                <a:spcPts val="0"/>
              </a:spcAft>
              <a:buClr>
                <a:srgbClr val="000000"/>
              </a:buClr>
              <a:buSzPts val="1100"/>
              <a:buFont typeface="Arial"/>
              <a:buNone/>
            </a:pPr>
            <a:r>
              <a:rPr lang="en" sz="1550">
                <a:solidFill>
                  <a:srgbClr val="333333"/>
                </a:solidFill>
                <a:latin typeface="Courier New"/>
                <a:ea typeface="Courier New"/>
                <a:cs typeface="Courier New"/>
                <a:sym typeface="Courier New"/>
              </a:rPr>
              <a:t>array([[2, 0, 0],</a:t>
            </a:r>
            <a:endParaRPr sz="1550">
              <a:solidFill>
                <a:srgbClr val="212529"/>
              </a:solidFill>
              <a:latin typeface="Courier New"/>
              <a:ea typeface="Courier New"/>
              <a:cs typeface="Courier New"/>
              <a:sym typeface="Courier New"/>
            </a:endParaRPr>
          </a:p>
          <a:p>
            <a:pPr indent="0" lvl="0" marL="0" marR="76200" rtl="0" algn="l">
              <a:lnSpc>
                <a:spcPct val="115000"/>
              </a:lnSpc>
              <a:spcBef>
                <a:spcPts val="0"/>
              </a:spcBef>
              <a:spcAft>
                <a:spcPts val="0"/>
              </a:spcAft>
              <a:buClr>
                <a:srgbClr val="000000"/>
              </a:buClr>
              <a:buSzPts val="1100"/>
              <a:buFont typeface="Arial"/>
              <a:buNone/>
            </a:pPr>
            <a:r>
              <a:rPr lang="en" sz="1550">
                <a:solidFill>
                  <a:srgbClr val="333333"/>
                </a:solidFill>
                <a:latin typeface="Courier New"/>
                <a:ea typeface="Courier New"/>
                <a:cs typeface="Courier New"/>
                <a:sym typeface="Courier New"/>
              </a:rPr>
              <a:t>       [0, 0, 1],</a:t>
            </a:r>
            <a:endParaRPr sz="1550">
              <a:solidFill>
                <a:srgbClr val="21252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550">
                <a:solidFill>
                  <a:srgbClr val="333333"/>
                </a:solidFill>
                <a:latin typeface="Courier New"/>
                <a:ea typeface="Courier New"/>
                <a:cs typeface="Courier New"/>
                <a:sym typeface="Courier New"/>
              </a:rPr>
              <a:t>       [1, 0, 2]])</a:t>
            </a:r>
            <a:endParaRPr sz="1550">
              <a:solidFill>
                <a:srgbClr val="333333"/>
              </a:solidFill>
              <a:latin typeface="Courier New"/>
              <a:ea typeface="Courier New"/>
              <a:cs typeface="Courier New"/>
              <a:sym typeface="Courier New"/>
            </a:endParaRPr>
          </a:p>
          <a:p>
            <a:pPr indent="0" lvl="0" marL="0" marR="76200" rtl="0" algn="l">
              <a:lnSpc>
                <a:spcPct val="115000"/>
              </a:lnSpc>
              <a:spcBef>
                <a:spcPts val="0"/>
              </a:spcBef>
              <a:spcAft>
                <a:spcPts val="0"/>
              </a:spcAft>
              <a:buClr>
                <a:srgbClr val="000000"/>
              </a:buClr>
              <a:buSzPts val="1100"/>
              <a:buFont typeface="Arial"/>
              <a:buNone/>
            </a:pPr>
            <a:r>
              <a:t/>
            </a:r>
            <a:endParaRPr b="1" sz="1500">
              <a:solidFill>
                <a:srgbClr val="172B4D"/>
              </a:solidFill>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sz="13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60"/>
          <p:cNvSpPr txBox="1"/>
          <p:nvPr/>
        </p:nvSpPr>
        <p:spPr>
          <a:xfrm>
            <a:off x="596725" y="6548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Stage 6 - how can we evaluate a model?</a:t>
            </a:r>
            <a:endParaRPr b="0" i="0" sz="2100" u="none" cap="none" strike="noStrike">
              <a:solidFill>
                <a:srgbClr val="2E2E2E"/>
              </a:solidFill>
              <a:latin typeface="Montserrat"/>
              <a:ea typeface="Montserrat"/>
              <a:cs typeface="Montserrat"/>
              <a:sym typeface="Montserrat"/>
            </a:endParaRPr>
          </a:p>
        </p:txBody>
      </p:sp>
      <p:sp>
        <p:nvSpPr>
          <p:cNvPr id="397" name="Google Shape;397;p6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98" name="Google Shape;398;p6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99" name="Google Shape;399;p60"/>
          <p:cNvSpPr txBox="1"/>
          <p:nvPr/>
        </p:nvSpPr>
        <p:spPr>
          <a:xfrm>
            <a:off x="546450" y="103185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GETTING THE CONFUSION MATRIX FROM SKLEARN</a:t>
            </a:r>
            <a:endParaRPr b="0" i="0" sz="2100" u="none" cap="none" strike="noStrike">
              <a:solidFill>
                <a:srgbClr val="2E2E2E"/>
              </a:solidFill>
              <a:latin typeface="Montserrat"/>
              <a:ea typeface="Montserrat"/>
              <a:cs typeface="Montserrat"/>
              <a:sym typeface="Montserrat"/>
            </a:endParaRPr>
          </a:p>
        </p:txBody>
      </p:sp>
      <p:sp>
        <p:nvSpPr>
          <p:cNvPr id="400" name="Google Shape;400;p6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01" name="Google Shape;401;p60"/>
          <p:cNvSpPr txBox="1"/>
          <p:nvPr/>
        </p:nvSpPr>
        <p:spPr>
          <a:xfrm>
            <a:off x="693000" y="1844475"/>
            <a:ext cx="7758000" cy="264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650">
                <a:solidFill>
                  <a:srgbClr val="C65D09"/>
                </a:solidFill>
                <a:latin typeface="Courier New"/>
                <a:ea typeface="Courier New"/>
                <a:cs typeface="Courier New"/>
                <a:sym typeface="Courier New"/>
              </a:rPr>
              <a:t>&gt;&gt;&gt; </a:t>
            </a:r>
            <a:r>
              <a:rPr b="1" lang="en" sz="1650">
                <a:solidFill>
                  <a:srgbClr val="007020"/>
                </a:solidFill>
                <a:latin typeface="Courier New"/>
                <a:ea typeface="Courier New"/>
                <a:cs typeface="Courier New"/>
                <a:sym typeface="Courier New"/>
              </a:rPr>
              <a:t>from</a:t>
            </a:r>
            <a:r>
              <a:rPr lang="en" sz="1650">
                <a:solidFill>
                  <a:srgbClr val="212529"/>
                </a:solidFill>
                <a:latin typeface="Courier New"/>
                <a:ea typeface="Courier New"/>
                <a:cs typeface="Courier New"/>
                <a:sym typeface="Courier New"/>
              </a:rPr>
              <a:t> </a:t>
            </a:r>
            <a:r>
              <a:rPr b="1" lang="en" sz="1650">
                <a:solidFill>
                  <a:srgbClr val="0E84B5"/>
                </a:solidFill>
                <a:latin typeface="Courier New"/>
                <a:ea typeface="Courier New"/>
                <a:cs typeface="Courier New"/>
                <a:sym typeface="Courier New"/>
              </a:rPr>
              <a:t>sklearn.metrics</a:t>
            </a:r>
            <a:r>
              <a:rPr lang="en" sz="1650">
                <a:solidFill>
                  <a:srgbClr val="212529"/>
                </a:solidFill>
                <a:latin typeface="Courier New"/>
                <a:ea typeface="Courier New"/>
                <a:cs typeface="Courier New"/>
                <a:sym typeface="Courier New"/>
              </a:rPr>
              <a:t> </a:t>
            </a:r>
            <a:r>
              <a:rPr b="1" lang="en" sz="1650">
                <a:solidFill>
                  <a:srgbClr val="007020"/>
                </a:solidFill>
                <a:latin typeface="Courier New"/>
                <a:ea typeface="Courier New"/>
                <a:cs typeface="Courier New"/>
                <a:sym typeface="Courier New"/>
              </a:rPr>
              <a:t>import</a:t>
            </a:r>
            <a:r>
              <a:rPr lang="en" sz="1650">
                <a:solidFill>
                  <a:srgbClr val="212529"/>
                </a:solidFill>
                <a:latin typeface="Courier New"/>
                <a:ea typeface="Courier New"/>
                <a:cs typeface="Courier New"/>
                <a:sym typeface="Courier New"/>
              </a:rPr>
              <a:t> confusion_matrix</a:t>
            </a:r>
            <a:endParaRPr b="1" sz="2250">
              <a:solidFill>
                <a:srgbClr val="C65D0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 sz="1650">
                <a:solidFill>
                  <a:srgbClr val="C65D09"/>
                </a:solidFill>
                <a:latin typeface="Courier New"/>
                <a:ea typeface="Courier New"/>
                <a:cs typeface="Courier New"/>
                <a:sym typeface="Courier New"/>
              </a:rPr>
              <a:t>&gt;&gt;&gt; </a:t>
            </a:r>
            <a:r>
              <a:rPr lang="en" sz="1650">
                <a:solidFill>
                  <a:srgbClr val="212529"/>
                </a:solidFill>
                <a:latin typeface="Courier New"/>
                <a:ea typeface="Courier New"/>
                <a:cs typeface="Courier New"/>
                <a:sym typeface="Courier New"/>
              </a:rPr>
              <a:t>y_true </a:t>
            </a:r>
            <a:r>
              <a:rPr lang="en" sz="1650">
                <a:solidFill>
                  <a:srgbClr val="666666"/>
                </a:solidFill>
                <a:latin typeface="Courier New"/>
                <a:ea typeface="Courier New"/>
                <a:cs typeface="Courier New"/>
                <a:sym typeface="Courier New"/>
              </a:rPr>
              <a: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"cat"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"ant"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"cat"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"cat"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"ant"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"bird"</a:t>
            </a:r>
            <a:r>
              <a:rPr lang="en" sz="1650">
                <a:solidFill>
                  <a:srgbClr val="212529"/>
                </a:solidFill>
                <a:latin typeface="Courier New"/>
                <a:ea typeface="Courier New"/>
                <a:cs typeface="Courier New"/>
                <a:sym typeface="Courier New"/>
              </a:rPr>
              <a:t>]</a:t>
            </a:r>
            <a:endParaRPr sz="1650">
              <a:solidFill>
                <a:srgbClr val="21252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 sz="1650">
                <a:solidFill>
                  <a:srgbClr val="C65D09"/>
                </a:solidFill>
                <a:latin typeface="Courier New"/>
                <a:ea typeface="Courier New"/>
                <a:cs typeface="Courier New"/>
                <a:sym typeface="Courier New"/>
              </a:rPr>
              <a:t>&gt;&gt;&gt; </a:t>
            </a:r>
            <a:r>
              <a:rPr lang="en" sz="1650">
                <a:solidFill>
                  <a:srgbClr val="212529"/>
                </a:solidFill>
                <a:latin typeface="Courier New"/>
                <a:ea typeface="Courier New"/>
                <a:cs typeface="Courier New"/>
                <a:sym typeface="Courier New"/>
              </a:rPr>
              <a:t>y_pred </a:t>
            </a:r>
            <a:r>
              <a:rPr lang="en" sz="1650">
                <a:solidFill>
                  <a:srgbClr val="666666"/>
                </a:solidFill>
                <a:latin typeface="Courier New"/>
                <a:ea typeface="Courier New"/>
                <a:cs typeface="Courier New"/>
                <a:sym typeface="Courier New"/>
              </a:rPr>
              <a: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"ant"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"ant"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"cat"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"cat"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"ant"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"cat"</a:t>
            </a:r>
            <a:r>
              <a:rPr lang="en" sz="1650">
                <a:solidFill>
                  <a:srgbClr val="212529"/>
                </a:solidFill>
                <a:latin typeface="Courier New"/>
                <a:ea typeface="Courier New"/>
                <a:cs typeface="Courier New"/>
                <a:sym typeface="Courier New"/>
              </a:rPr>
              <a:t>]</a:t>
            </a:r>
            <a:endParaRPr sz="1650">
              <a:solidFill>
                <a:srgbClr val="21252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 sz="1650">
                <a:solidFill>
                  <a:srgbClr val="C65D09"/>
                </a:solidFill>
                <a:latin typeface="Courier New"/>
                <a:ea typeface="Courier New"/>
                <a:cs typeface="Courier New"/>
                <a:sym typeface="Courier New"/>
              </a:rPr>
              <a:t>&gt;&gt;&gt; </a:t>
            </a:r>
            <a:r>
              <a:rPr lang="en" sz="1650">
                <a:solidFill>
                  <a:srgbClr val="212529"/>
                </a:solidFill>
                <a:latin typeface="Courier New"/>
                <a:ea typeface="Courier New"/>
                <a:cs typeface="Courier New"/>
                <a:sym typeface="Courier New"/>
              </a:rPr>
              <a:t>confusion_matrix(y_true, y_pred, labels</a:t>
            </a:r>
            <a:r>
              <a:rPr lang="en" sz="1650">
                <a:solidFill>
                  <a:srgbClr val="666666"/>
                </a:solidFill>
                <a:latin typeface="Courier New"/>
                <a:ea typeface="Courier New"/>
                <a:cs typeface="Courier New"/>
                <a:sym typeface="Courier New"/>
              </a:rPr>
              <a:t>=</a:t>
            </a:r>
            <a:r>
              <a:rPr lang="en" sz="1650">
                <a:solidFill>
                  <a:srgbClr val="212529"/>
                </a:solidFill>
                <a:latin typeface="Courier New"/>
                <a:ea typeface="Courier New"/>
                <a:cs typeface="Courier New"/>
                <a:sym typeface="Courier New"/>
              </a:rPr>
              <a:t>[</a:t>
            </a:r>
            <a:r>
              <a:rPr lang="en" sz="1650">
                <a:solidFill>
                  <a:srgbClr val="4070A0"/>
                </a:solidFill>
                <a:latin typeface="Courier New"/>
                <a:ea typeface="Courier New"/>
                <a:cs typeface="Courier New"/>
                <a:sym typeface="Courier New"/>
              </a:rPr>
              <a:t>"ant"</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"bird"</a:t>
            </a:r>
            <a:r>
              <a:rPr lang="en" sz="1650">
                <a:solidFill>
                  <a:srgbClr val="212529"/>
                </a:solidFill>
                <a:latin typeface="Courier New"/>
                <a:ea typeface="Courier New"/>
                <a:cs typeface="Courier New"/>
                <a:sym typeface="Courier New"/>
              </a:rPr>
              <a:t>, </a:t>
            </a:r>
            <a:r>
              <a:rPr lang="en" sz="1650">
                <a:solidFill>
                  <a:srgbClr val="4070A0"/>
                </a:solidFill>
                <a:latin typeface="Courier New"/>
                <a:ea typeface="Courier New"/>
                <a:cs typeface="Courier New"/>
                <a:sym typeface="Courier New"/>
              </a:rPr>
              <a:t>"cat"</a:t>
            </a:r>
            <a:r>
              <a:rPr lang="en" sz="1650">
                <a:solidFill>
                  <a:srgbClr val="212529"/>
                </a:solidFill>
                <a:latin typeface="Courier New"/>
                <a:ea typeface="Courier New"/>
                <a:cs typeface="Courier New"/>
                <a:sym typeface="Courier New"/>
              </a:rPr>
              <a:t>])</a:t>
            </a:r>
            <a:endParaRPr sz="1650">
              <a:solidFill>
                <a:srgbClr val="21252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650">
                <a:solidFill>
                  <a:srgbClr val="333333"/>
                </a:solidFill>
                <a:latin typeface="Courier New"/>
                <a:ea typeface="Courier New"/>
                <a:cs typeface="Courier New"/>
                <a:sym typeface="Courier New"/>
              </a:rPr>
              <a:t>array([[2, 0, 0],</a:t>
            </a:r>
            <a:endParaRPr sz="1650">
              <a:solidFill>
                <a:srgbClr val="21252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650">
                <a:solidFill>
                  <a:srgbClr val="333333"/>
                </a:solidFill>
                <a:latin typeface="Courier New"/>
                <a:ea typeface="Courier New"/>
                <a:cs typeface="Courier New"/>
                <a:sym typeface="Courier New"/>
              </a:rPr>
              <a:t>       [0, 0, 1],</a:t>
            </a:r>
            <a:endParaRPr sz="1650">
              <a:solidFill>
                <a:srgbClr val="21252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650">
                <a:solidFill>
                  <a:srgbClr val="333333"/>
                </a:solidFill>
                <a:latin typeface="Courier New"/>
                <a:ea typeface="Courier New"/>
                <a:cs typeface="Courier New"/>
                <a:sym typeface="Courier New"/>
              </a:rPr>
              <a:t>       [1, 0, 2]])</a:t>
            </a:r>
            <a:endParaRPr sz="1650">
              <a:solidFill>
                <a:srgbClr val="333333"/>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b="1" sz="1550">
              <a:solidFill>
                <a:srgbClr val="C65D09"/>
              </a:solidFill>
              <a:latin typeface="Courier New"/>
              <a:ea typeface="Courier New"/>
              <a:cs typeface="Courier New"/>
              <a:sym typeface="Courier New"/>
            </a:endParaRPr>
          </a:p>
          <a:p>
            <a:pPr indent="0" lvl="0" marL="0" marR="76200" rtl="0" algn="l">
              <a:lnSpc>
                <a:spcPct val="115000"/>
              </a:lnSpc>
              <a:spcBef>
                <a:spcPts val="0"/>
              </a:spcBef>
              <a:spcAft>
                <a:spcPts val="0"/>
              </a:spcAft>
              <a:buClr>
                <a:srgbClr val="000000"/>
              </a:buClr>
              <a:buSzPts val="1100"/>
              <a:buFont typeface="Arial"/>
              <a:buNone/>
            </a:pPr>
            <a:r>
              <a:t/>
            </a:r>
            <a:endParaRPr b="1" sz="1500">
              <a:solidFill>
                <a:srgbClr val="172B4D"/>
              </a:solidFill>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sz="13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61"/>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CONFUSED? USE THE </a:t>
            </a:r>
            <a:r>
              <a:rPr b="1" lang="en" sz="2100" u="sng">
                <a:solidFill>
                  <a:schemeClr val="hlink"/>
                </a:solidFill>
                <a:latin typeface="Montserrat"/>
                <a:ea typeface="Montserrat"/>
                <a:cs typeface="Montserrat"/>
                <a:sym typeface="Montserrat"/>
                <a:hlinkClick r:id="rId4"/>
              </a:rPr>
              <a:t>CONFUSION MATRIX</a:t>
            </a:r>
            <a:r>
              <a:rPr b="1" lang="en" sz="2100">
                <a:solidFill>
                  <a:srgbClr val="434343"/>
                </a:solidFill>
                <a:latin typeface="Montserrat"/>
                <a:ea typeface="Montserrat"/>
                <a:cs typeface="Montserrat"/>
                <a:sym typeface="Montserrat"/>
              </a:rPr>
              <a:t>!</a:t>
            </a:r>
            <a:endParaRPr b="0" i="0" sz="2100" u="none" cap="none" strike="noStrike">
              <a:solidFill>
                <a:srgbClr val="2E2E2E"/>
              </a:solidFill>
              <a:latin typeface="Montserrat"/>
              <a:ea typeface="Montserrat"/>
              <a:cs typeface="Montserrat"/>
              <a:sym typeface="Montserrat"/>
            </a:endParaRPr>
          </a:p>
        </p:txBody>
      </p:sp>
      <p:sp>
        <p:nvSpPr>
          <p:cNvPr id="407" name="Google Shape;407;p6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grpSp>
        <p:nvGrpSpPr>
          <p:cNvPr id="408" name="Google Shape;408;p61"/>
          <p:cNvGrpSpPr/>
          <p:nvPr/>
        </p:nvGrpSpPr>
        <p:grpSpPr>
          <a:xfrm>
            <a:off x="2664625" y="1900250"/>
            <a:ext cx="3094544" cy="2689500"/>
            <a:chOff x="2588425" y="1671650"/>
            <a:chExt cx="3094544" cy="2689500"/>
          </a:xfrm>
        </p:grpSpPr>
        <p:sp>
          <p:nvSpPr>
            <p:cNvPr id="409" name="Google Shape;409;p61"/>
            <p:cNvSpPr txBox="1"/>
            <p:nvPr/>
          </p:nvSpPr>
          <p:spPr>
            <a:xfrm>
              <a:off x="2588425" y="1671650"/>
              <a:ext cx="3086100" cy="2689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1"/>
            <p:cNvSpPr/>
            <p:nvPr/>
          </p:nvSpPr>
          <p:spPr>
            <a:xfrm>
              <a:off x="2603900" y="1671650"/>
              <a:ext cx="1500300" cy="13179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1"/>
            <p:cNvSpPr/>
            <p:nvPr/>
          </p:nvSpPr>
          <p:spPr>
            <a:xfrm>
              <a:off x="2603900" y="3043250"/>
              <a:ext cx="1500300" cy="131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1"/>
            <p:cNvSpPr/>
            <p:nvPr/>
          </p:nvSpPr>
          <p:spPr>
            <a:xfrm>
              <a:off x="4171953" y="1671650"/>
              <a:ext cx="1500300" cy="131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1"/>
            <p:cNvSpPr/>
            <p:nvPr/>
          </p:nvSpPr>
          <p:spPr>
            <a:xfrm>
              <a:off x="4182669" y="3043250"/>
              <a:ext cx="1500300" cy="13179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1"/>
            <p:cNvSpPr txBox="1"/>
            <p:nvPr/>
          </p:nvSpPr>
          <p:spPr>
            <a:xfrm>
              <a:off x="3086100" y="21860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TP</a:t>
              </a:r>
              <a:endParaRPr/>
            </a:p>
          </p:txBody>
        </p:sp>
        <p:sp>
          <p:nvSpPr>
            <p:cNvPr id="415" name="Google Shape;415;p61"/>
            <p:cNvSpPr txBox="1"/>
            <p:nvPr/>
          </p:nvSpPr>
          <p:spPr>
            <a:xfrm>
              <a:off x="4686300" y="21860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FP</a:t>
              </a:r>
              <a:endParaRPr/>
            </a:p>
          </p:txBody>
        </p:sp>
        <p:sp>
          <p:nvSpPr>
            <p:cNvPr id="416" name="Google Shape;416;p61"/>
            <p:cNvSpPr txBox="1"/>
            <p:nvPr/>
          </p:nvSpPr>
          <p:spPr>
            <a:xfrm>
              <a:off x="3086100" y="34814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FN</a:t>
              </a:r>
              <a:endParaRPr/>
            </a:p>
          </p:txBody>
        </p:sp>
        <p:sp>
          <p:nvSpPr>
            <p:cNvPr id="417" name="Google Shape;417;p61"/>
            <p:cNvSpPr txBox="1"/>
            <p:nvPr/>
          </p:nvSpPr>
          <p:spPr>
            <a:xfrm>
              <a:off x="4686300" y="34814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TN</a:t>
              </a:r>
              <a:endParaRPr/>
            </a:p>
          </p:txBody>
        </p:sp>
      </p:grpSp>
      <p:sp>
        <p:nvSpPr>
          <p:cNvPr id="418" name="Google Shape;418;p61"/>
          <p:cNvSpPr txBox="1"/>
          <p:nvPr/>
        </p:nvSpPr>
        <p:spPr>
          <a:xfrm>
            <a:off x="3842150" y="1076325"/>
            <a:ext cx="15753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Real</a:t>
            </a:r>
            <a:endParaRPr b="1" sz="1700"/>
          </a:p>
        </p:txBody>
      </p:sp>
      <p:sp>
        <p:nvSpPr>
          <p:cNvPr id="419" name="Google Shape;419;p61"/>
          <p:cNvSpPr txBox="1"/>
          <p:nvPr/>
        </p:nvSpPr>
        <p:spPr>
          <a:xfrm rot="-5400000">
            <a:off x="718700" y="3095000"/>
            <a:ext cx="1575300" cy="3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t>Predicted</a:t>
            </a:r>
            <a:endParaRPr b="1" sz="1700"/>
          </a:p>
        </p:txBody>
      </p:sp>
      <p:sp>
        <p:nvSpPr>
          <p:cNvPr id="420" name="Google Shape;420;p61"/>
          <p:cNvSpPr txBox="1"/>
          <p:nvPr/>
        </p:nvSpPr>
        <p:spPr>
          <a:xfrm>
            <a:off x="2989675" y="14399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Positive</a:t>
            </a:r>
            <a:endParaRPr/>
          </a:p>
        </p:txBody>
      </p:sp>
      <p:sp>
        <p:nvSpPr>
          <p:cNvPr id="421" name="Google Shape;421;p61"/>
          <p:cNvSpPr txBox="1"/>
          <p:nvPr/>
        </p:nvSpPr>
        <p:spPr>
          <a:xfrm>
            <a:off x="4417225" y="14399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Negative</a:t>
            </a:r>
            <a:endParaRPr/>
          </a:p>
        </p:txBody>
      </p:sp>
      <p:sp>
        <p:nvSpPr>
          <p:cNvPr id="422" name="Google Shape;422;p61"/>
          <p:cNvSpPr txBox="1"/>
          <p:nvPr/>
        </p:nvSpPr>
        <p:spPr>
          <a:xfrm rot="-5400000">
            <a:off x="1618075" y="24305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Positive</a:t>
            </a:r>
            <a:endParaRPr/>
          </a:p>
        </p:txBody>
      </p:sp>
      <p:sp>
        <p:nvSpPr>
          <p:cNvPr id="423" name="Google Shape;423;p61"/>
          <p:cNvSpPr txBox="1"/>
          <p:nvPr/>
        </p:nvSpPr>
        <p:spPr>
          <a:xfrm rot="-5400000">
            <a:off x="1597825" y="36497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Negative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7"/>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How do banks LOSE money? (/bank failure)</a:t>
            </a:r>
            <a:endParaRPr sz="2300">
              <a:solidFill>
                <a:srgbClr val="0B5394"/>
              </a:solidFill>
              <a:latin typeface="Work Sans Regular"/>
              <a:ea typeface="Work Sans Regular"/>
              <a:cs typeface="Work Sans Regular"/>
              <a:sym typeface="Work Sans Regular"/>
            </a:endParaRPr>
          </a:p>
        </p:txBody>
      </p:sp>
      <p:sp>
        <p:nvSpPr>
          <p:cNvPr id="80" name="Google Shape;80;p17"/>
          <p:cNvSpPr txBox="1"/>
          <p:nvPr/>
        </p:nvSpPr>
        <p:spPr>
          <a:xfrm>
            <a:off x="878100" y="1333200"/>
            <a:ext cx="7451700" cy="323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200">
              <a:solidFill>
                <a:srgbClr val="434343"/>
              </a:solidFill>
              <a:latin typeface="Work Sans Regular"/>
              <a:ea typeface="Work Sans Regular"/>
              <a:cs typeface="Work Sans Regular"/>
              <a:sym typeface="Work Sans Regular"/>
            </a:endParaRPr>
          </a:p>
          <a:p>
            <a:pPr indent="0" lvl="0" marL="0" rtl="0" algn="l">
              <a:lnSpc>
                <a:spcPct val="140000"/>
              </a:lnSpc>
              <a:spcBef>
                <a:spcPts val="0"/>
              </a:spcBef>
              <a:spcAft>
                <a:spcPts val="0"/>
              </a:spcAft>
              <a:buNone/>
            </a:pPr>
            <a:r>
              <a:rPr lang="en" sz="1500">
                <a:solidFill>
                  <a:srgbClr val="111111"/>
                </a:solidFill>
                <a:highlight>
                  <a:srgbClr val="FFFFFF"/>
                </a:highlight>
              </a:rPr>
              <a:t>A bank fails when it can’t meet its financial obligations to creditors and depositors. This could occur because the bank in question has become insolvent, or because it no longer has enough liquid assets to fulfill its payment obligations.</a:t>
            </a:r>
            <a:endParaRPr sz="1500">
              <a:solidFill>
                <a:srgbClr val="111111"/>
              </a:solidFill>
              <a:highlight>
                <a:srgbClr val="FFFFFF"/>
              </a:highlight>
            </a:endParaRPr>
          </a:p>
          <a:p>
            <a:pPr indent="0" lvl="0" marL="0" rtl="0" algn="l">
              <a:lnSpc>
                <a:spcPct val="140000"/>
              </a:lnSpc>
              <a:spcBef>
                <a:spcPts val="1500"/>
              </a:spcBef>
              <a:spcAft>
                <a:spcPts val="0"/>
              </a:spcAft>
              <a:buNone/>
            </a:pPr>
            <a:r>
              <a:rPr lang="en" sz="1500">
                <a:solidFill>
                  <a:srgbClr val="111111"/>
                </a:solidFill>
                <a:highlight>
                  <a:srgbClr val="FFFFFF"/>
                </a:highlight>
              </a:rPr>
              <a:t>The most common cause of bank failure occurs when the value of the bank’s assets falls to below the market value of the bank’s liabilities, which are the bank's obligations to creditors and depositors. This might happen because the bank loses too much on its investments (eg negative equity on mortgages) or has a larger than expected amount of loan defaults, plus loans being written off which it cannot absorb</a:t>
            </a:r>
            <a:endParaRPr sz="1550">
              <a:solidFill>
                <a:srgbClr val="323241"/>
              </a:solidFill>
              <a:highlight>
                <a:srgbClr val="FFFFFF"/>
              </a:highlight>
            </a:endParaRPr>
          </a:p>
          <a:p>
            <a:pPr indent="0" lvl="0" marL="0" rtl="0" algn="l">
              <a:lnSpc>
                <a:spcPct val="140000"/>
              </a:lnSpc>
              <a:spcBef>
                <a:spcPts val="1500"/>
              </a:spcBef>
              <a:spcAft>
                <a:spcPts val="0"/>
              </a:spcAft>
              <a:buNone/>
            </a:pPr>
            <a:r>
              <a:t/>
            </a:r>
            <a:endParaRPr sz="1350">
              <a:solidFill>
                <a:srgbClr val="323241"/>
              </a:solidFill>
              <a:highlight>
                <a:srgbClr val="FFFFFF"/>
              </a:highlight>
            </a:endParaRPr>
          </a:p>
          <a:p>
            <a:pPr indent="0" lvl="0" marL="457200" rtl="0" algn="l">
              <a:lnSpc>
                <a:spcPct val="100000"/>
              </a:lnSpc>
              <a:spcBef>
                <a:spcPts val="1500"/>
              </a:spcBef>
              <a:spcAft>
                <a:spcPts val="0"/>
              </a:spcAft>
              <a:buNone/>
            </a:pPr>
            <a:r>
              <a:t/>
            </a:r>
            <a:endParaRPr sz="2200">
              <a:solidFill>
                <a:srgbClr val="434343"/>
              </a:solidFill>
              <a:latin typeface="Work Sans Regular"/>
              <a:ea typeface="Work Sans Regular"/>
              <a:cs typeface="Work Sans Regular"/>
              <a:sym typeface="Work Sans Regul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sp>
        <p:nvSpPr>
          <p:cNvPr id="428" name="Google Shape;428;p62"/>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CONFUSED? USE THE CONFUSION MATRIX!</a:t>
            </a:r>
            <a:endParaRPr b="0" i="0" sz="2100" u="none" cap="none" strike="noStrike">
              <a:solidFill>
                <a:srgbClr val="2E2E2E"/>
              </a:solidFill>
              <a:latin typeface="Montserrat"/>
              <a:ea typeface="Montserrat"/>
              <a:cs typeface="Montserrat"/>
              <a:sym typeface="Montserrat"/>
            </a:endParaRPr>
          </a:p>
        </p:txBody>
      </p:sp>
      <p:sp>
        <p:nvSpPr>
          <p:cNvPr id="429" name="Google Shape;429;p6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grpSp>
        <p:nvGrpSpPr>
          <p:cNvPr id="430" name="Google Shape;430;p62"/>
          <p:cNvGrpSpPr/>
          <p:nvPr/>
        </p:nvGrpSpPr>
        <p:grpSpPr>
          <a:xfrm>
            <a:off x="2664625" y="1900250"/>
            <a:ext cx="3094544" cy="2689500"/>
            <a:chOff x="2588425" y="1671650"/>
            <a:chExt cx="3094544" cy="2689500"/>
          </a:xfrm>
        </p:grpSpPr>
        <p:sp>
          <p:nvSpPr>
            <p:cNvPr id="431" name="Google Shape;431;p62"/>
            <p:cNvSpPr txBox="1"/>
            <p:nvPr/>
          </p:nvSpPr>
          <p:spPr>
            <a:xfrm>
              <a:off x="2588425" y="1671650"/>
              <a:ext cx="3086100" cy="2689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2"/>
            <p:cNvSpPr/>
            <p:nvPr/>
          </p:nvSpPr>
          <p:spPr>
            <a:xfrm>
              <a:off x="2603900" y="1671650"/>
              <a:ext cx="1500300" cy="13179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2"/>
            <p:cNvSpPr/>
            <p:nvPr/>
          </p:nvSpPr>
          <p:spPr>
            <a:xfrm>
              <a:off x="2603900" y="3043250"/>
              <a:ext cx="1500300" cy="131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2"/>
            <p:cNvSpPr/>
            <p:nvPr/>
          </p:nvSpPr>
          <p:spPr>
            <a:xfrm>
              <a:off x="4171953" y="1671650"/>
              <a:ext cx="1500300" cy="131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2"/>
            <p:cNvSpPr/>
            <p:nvPr/>
          </p:nvSpPr>
          <p:spPr>
            <a:xfrm>
              <a:off x="4182669" y="3043250"/>
              <a:ext cx="1500300" cy="13179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2"/>
            <p:cNvSpPr txBox="1"/>
            <p:nvPr/>
          </p:nvSpPr>
          <p:spPr>
            <a:xfrm>
              <a:off x="3086100" y="21860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TP</a:t>
              </a:r>
              <a:endParaRPr/>
            </a:p>
          </p:txBody>
        </p:sp>
        <p:sp>
          <p:nvSpPr>
            <p:cNvPr id="437" name="Google Shape;437;p62"/>
            <p:cNvSpPr txBox="1"/>
            <p:nvPr/>
          </p:nvSpPr>
          <p:spPr>
            <a:xfrm>
              <a:off x="4686300" y="21860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FP</a:t>
              </a:r>
              <a:endParaRPr/>
            </a:p>
          </p:txBody>
        </p:sp>
        <p:sp>
          <p:nvSpPr>
            <p:cNvPr id="438" name="Google Shape;438;p62"/>
            <p:cNvSpPr txBox="1"/>
            <p:nvPr/>
          </p:nvSpPr>
          <p:spPr>
            <a:xfrm>
              <a:off x="3086100" y="34814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FN</a:t>
              </a:r>
              <a:endParaRPr/>
            </a:p>
          </p:txBody>
        </p:sp>
        <p:sp>
          <p:nvSpPr>
            <p:cNvPr id="439" name="Google Shape;439;p62"/>
            <p:cNvSpPr txBox="1"/>
            <p:nvPr/>
          </p:nvSpPr>
          <p:spPr>
            <a:xfrm>
              <a:off x="4686300" y="34814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TN</a:t>
              </a:r>
              <a:endParaRPr/>
            </a:p>
          </p:txBody>
        </p:sp>
      </p:grpSp>
      <p:sp>
        <p:nvSpPr>
          <p:cNvPr id="440" name="Google Shape;440;p62"/>
          <p:cNvSpPr txBox="1"/>
          <p:nvPr/>
        </p:nvSpPr>
        <p:spPr>
          <a:xfrm>
            <a:off x="3842150" y="1076325"/>
            <a:ext cx="15753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Real</a:t>
            </a:r>
            <a:endParaRPr b="1" sz="1700"/>
          </a:p>
        </p:txBody>
      </p:sp>
      <p:sp>
        <p:nvSpPr>
          <p:cNvPr id="441" name="Google Shape;441;p62"/>
          <p:cNvSpPr txBox="1"/>
          <p:nvPr/>
        </p:nvSpPr>
        <p:spPr>
          <a:xfrm rot="-5400000">
            <a:off x="718700" y="3095000"/>
            <a:ext cx="1575300" cy="3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t>Predicted</a:t>
            </a:r>
            <a:endParaRPr b="1" sz="1700"/>
          </a:p>
        </p:txBody>
      </p:sp>
      <p:sp>
        <p:nvSpPr>
          <p:cNvPr id="442" name="Google Shape;442;p62"/>
          <p:cNvSpPr txBox="1"/>
          <p:nvPr/>
        </p:nvSpPr>
        <p:spPr>
          <a:xfrm>
            <a:off x="2989675" y="14399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Positive</a:t>
            </a:r>
            <a:endParaRPr/>
          </a:p>
        </p:txBody>
      </p:sp>
      <p:sp>
        <p:nvSpPr>
          <p:cNvPr id="443" name="Google Shape;443;p62"/>
          <p:cNvSpPr txBox="1"/>
          <p:nvPr/>
        </p:nvSpPr>
        <p:spPr>
          <a:xfrm>
            <a:off x="4417225" y="14399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Negative</a:t>
            </a:r>
            <a:endParaRPr/>
          </a:p>
        </p:txBody>
      </p:sp>
      <p:sp>
        <p:nvSpPr>
          <p:cNvPr id="444" name="Google Shape;444;p62"/>
          <p:cNvSpPr txBox="1"/>
          <p:nvPr/>
        </p:nvSpPr>
        <p:spPr>
          <a:xfrm rot="-5400000">
            <a:off x="1618075" y="24305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Positive</a:t>
            </a:r>
            <a:endParaRPr/>
          </a:p>
        </p:txBody>
      </p:sp>
      <p:sp>
        <p:nvSpPr>
          <p:cNvPr id="445" name="Google Shape;445;p62"/>
          <p:cNvSpPr txBox="1"/>
          <p:nvPr/>
        </p:nvSpPr>
        <p:spPr>
          <a:xfrm rot="-5400000">
            <a:off x="1597825" y="36497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Negative</a:t>
            </a:r>
            <a:endParaRPr/>
          </a:p>
        </p:txBody>
      </p:sp>
      <p:sp>
        <p:nvSpPr>
          <p:cNvPr id="446" name="Google Shape;446;p62"/>
          <p:cNvSpPr txBox="1"/>
          <p:nvPr/>
        </p:nvSpPr>
        <p:spPr>
          <a:xfrm>
            <a:off x="4350775" y="2681100"/>
            <a:ext cx="11829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Type I error</a:t>
            </a:r>
            <a:endParaRPr/>
          </a:p>
        </p:txBody>
      </p:sp>
      <p:sp>
        <p:nvSpPr>
          <p:cNvPr id="447" name="Google Shape;447;p62"/>
          <p:cNvSpPr txBox="1"/>
          <p:nvPr/>
        </p:nvSpPr>
        <p:spPr>
          <a:xfrm>
            <a:off x="2856775" y="4032650"/>
            <a:ext cx="11829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Type II error</a:t>
            </a:r>
            <a:endParaRPr/>
          </a:p>
        </p:txBody>
      </p:sp>
      <p:sp>
        <p:nvSpPr>
          <p:cNvPr id="448" name="Google Shape;448;p62"/>
          <p:cNvSpPr txBox="1"/>
          <p:nvPr/>
        </p:nvSpPr>
        <p:spPr>
          <a:xfrm>
            <a:off x="6407950" y="1939525"/>
            <a:ext cx="19503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If you are deemed to fail what kind of error do you prefer to make?</a:t>
            </a:r>
            <a:endParaRPr/>
          </a:p>
        </p:txBody>
      </p:sp>
      <p:pic>
        <p:nvPicPr>
          <p:cNvPr id="449" name="Google Shape;449;p62"/>
          <p:cNvPicPr preferRelativeResize="0"/>
          <p:nvPr/>
        </p:nvPicPr>
        <p:blipFill>
          <a:blip r:embed="rId4">
            <a:alphaModFix/>
          </a:blip>
          <a:stretch>
            <a:fillRect/>
          </a:stretch>
        </p:blipFill>
        <p:spPr>
          <a:xfrm>
            <a:off x="6543798" y="3014450"/>
            <a:ext cx="1575300" cy="15753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3" name="Shape 453"/>
        <p:cNvGrpSpPr/>
        <p:nvPr/>
      </p:nvGrpSpPr>
      <p:grpSpPr>
        <a:xfrm>
          <a:off x="0" y="0"/>
          <a:ext cx="0" cy="0"/>
          <a:chOff x="0" y="0"/>
          <a:chExt cx="0" cy="0"/>
        </a:xfrm>
      </p:grpSpPr>
      <p:sp>
        <p:nvSpPr>
          <p:cNvPr id="454" name="Google Shape;454;p63"/>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CONFUSED? USE THE CONFUSION MATRIX!</a:t>
            </a:r>
            <a:endParaRPr b="0" i="0" sz="2100" u="none" cap="none" strike="noStrike">
              <a:solidFill>
                <a:srgbClr val="2E2E2E"/>
              </a:solidFill>
              <a:latin typeface="Montserrat"/>
              <a:ea typeface="Montserrat"/>
              <a:cs typeface="Montserrat"/>
              <a:sym typeface="Montserrat"/>
            </a:endParaRPr>
          </a:p>
        </p:txBody>
      </p:sp>
      <p:sp>
        <p:nvSpPr>
          <p:cNvPr id="455" name="Google Shape;455;p6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grpSp>
        <p:nvGrpSpPr>
          <p:cNvPr id="456" name="Google Shape;456;p63"/>
          <p:cNvGrpSpPr/>
          <p:nvPr/>
        </p:nvGrpSpPr>
        <p:grpSpPr>
          <a:xfrm>
            <a:off x="2664625" y="1900250"/>
            <a:ext cx="3094544" cy="2689500"/>
            <a:chOff x="2588425" y="1671650"/>
            <a:chExt cx="3094544" cy="2689500"/>
          </a:xfrm>
        </p:grpSpPr>
        <p:sp>
          <p:nvSpPr>
            <p:cNvPr id="457" name="Google Shape;457;p63"/>
            <p:cNvSpPr txBox="1"/>
            <p:nvPr/>
          </p:nvSpPr>
          <p:spPr>
            <a:xfrm>
              <a:off x="2588425" y="1671650"/>
              <a:ext cx="3086100" cy="2689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3"/>
            <p:cNvSpPr/>
            <p:nvPr/>
          </p:nvSpPr>
          <p:spPr>
            <a:xfrm>
              <a:off x="2603900" y="1671650"/>
              <a:ext cx="1500300" cy="13179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3"/>
            <p:cNvSpPr/>
            <p:nvPr/>
          </p:nvSpPr>
          <p:spPr>
            <a:xfrm>
              <a:off x="2603900" y="3043250"/>
              <a:ext cx="1500300" cy="131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3"/>
            <p:cNvSpPr/>
            <p:nvPr/>
          </p:nvSpPr>
          <p:spPr>
            <a:xfrm>
              <a:off x="4171953" y="1671650"/>
              <a:ext cx="1500300" cy="131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3"/>
            <p:cNvSpPr/>
            <p:nvPr/>
          </p:nvSpPr>
          <p:spPr>
            <a:xfrm>
              <a:off x="4182669" y="3043250"/>
              <a:ext cx="1500300" cy="13179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3"/>
            <p:cNvSpPr txBox="1"/>
            <p:nvPr/>
          </p:nvSpPr>
          <p:spPr>
            <a:xfrm>
              <a:off x="3086100" y="21860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TP</a:t>
              </a:r>
              <a:endParaRPr/>
            </a:p>
          </p:txBody>
        </p:sp>
        <p:sp>
          <p:nvSpPr>
            <p:cNvPr id="463" name="Google Shape;463;p63"/>
            <p:cNvSpPr txBox="1"/>
            <p:nvPr/>
          </p:nvSpPr>
          <p:spPr>
            <a:xfrm>
              <a:off x="4686300" y="21860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FP</a:t>
              </a:r>
              <a:endParaRPr/>
            </a:p>
          </p:txBody>
        </p:sp>
        <p:sp>
          <p:nvSpPr>
            <p:cNvPr id="464" name="Google Shape;464;p63"/>
            <p:cNvSpPr txBox="1"/>
            <p:nvPr/>
          </p:nvSpPr>
          <p:spPr>
            <a:xfrm>
              <a:off x="3086100" y="34814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FN</a:t>
              </a:r>
              <a:endParaRPr/>
            </a:p>
          </p:txBody>
        </p:sp>
        <p:sp>
          <p:nvSpPr>
            <p:cNvPr id="465" name="Google Shape;465;p63"/>
            <p:cNvSpPr txBox="1"/>
            <p:nvPr/>
          </p:nvSpPr>
          <p:spPr>
            <a:xfrm>
              <a:off x="4686300" y="34814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TN</a:t>
              </a:r>
              <a:endParaRPr/>
            </a:p>
          </p:txBody>
        </p:sp>
      </p:grpSp>
      <p:sp>
        <p:nvSpPr>
          <p:cNvPr id="466" name="Google Shape;466;p63"/>
          <p:cNvSpPr txBox="1"/>
          <p:nvPr/>
        </p:nvSpPr>
        <p:spPr>
          <a:xfrm>
            <a:off x="3842150" y="1076325"/>
            <a:ext cx="15753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Real</a:t>
            </a:r>
            <a:endParaRPr b="1" sz="1700"/>
          </a:p>
        </p:txBody>
      </p:sp>
      <p:sp>
        <p:nvSpPr>
          <p:cNvPr id="467" name="Google Shape;467;p63"/>
          <p:cNvSpPr txBox="1"/>
          <p:nvPr/>
        </p:nvSpPr>
        <p:spPr>
          <a:xfrm rot="-5400000">
            <a:off x="718700" y="3095000"/>
            <a:ext cx="1575300" cy="3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t>Predicted</a:t>
            </a:r>
            <a:endParaRPr b="1" sz="1700"/>
          </a:p>
        </p:txBody>
      </p:sp>
      <p:sp>
        <p:nvSpPr>
          <p:cNvPr id="468" name="Google Shape;468;p63"/>
          <p:cNvSpPr txBox="1"/>
          <p:nvPr/>
        </p:nvSpPr>
        <p:spPr>
          <a:xfrm>
            <a:off x="2989675" y="14399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Positive</a:t>
            </a:r>
            <a:endParaRPr/>
          </a:p>
        </p:txBody>
      </p:sp>
      <p:sp>
        <p:nvSpPr>
          <p:cNvPr id="469" name="Google Shape;469;p63"/>
          <p:cNvSpPr txBox="1"/>
          <p:nvPr/>
        </p:nvSpPr>
        <p:spPr>
          <a:xfrm>
            <a:off x="4417225" y="14399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Negative</a:t>
            </a:r>
            <a:endParaRPr/>
          </a:p>
        </p:txBody>
      </p:sp>
      <p:sp>
        <p:nvSpPr>
          <p:cNvPr id="470" name="Google Shape;470;p63"/>
          <p:cNvSpPr txBox="1"/>
          <p:nvPr/>
        </p:nvSpPr>
        <p:spPr>
          <a:xfrm rot="-5400000">
            <a:off x="1618075" y="24305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Positive</a:t>
            </a:r>
            <a:endParaRPr/>
          </a:p>
        </p:txBody>
      </p:sp>
      <p:sp>
        <p:nvSpPr>
          <p:cNvPr id="471" name="Google Shape;471;p63"/>
          <p:cNvSpPr txBox="1"/>
          <p:nvPr/>
        </p:nvSpPr>
        <p:spPr>
          <a:xfrm rot="-5400000">
            <a:off x="1597825" y="36497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Negative</a:t>
            </a:r>
            <a:endParaRPr/>
          </a:p>
        </p:txBody>
      </p:sp>
      <p:sp>
        <p:nvSpPr>
          <p:cNvPr id="472" name="Google Shape;472;p63"/>
          <p:cNvSpPr txBox="1"/>
          <p:nvPr/>
        </p:nvSpPr>
        <p:spPr>
          <a:xfrm>
            <a:off x="4350775" y="2681100"/>
            <a:ext cx="11829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Type I error</a:t>
            </a:r>
            <a:endParaRPr/>
          </a:p>
        </p:txBody>
      </p:sp>
      <p:sp>
        <p:nvSpPr>
          <p:cNvPr id="473" name="Google Shape;473;p63"/>
          <p:cNvSpPr txBox="1"/>
          <p:nvPr/>
        </p:nvSpPr>
        <p:spPr>
          <a:xfrm>
            <a:off x="2856775" y="4032650"/>
            <a:ext cx="11829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Type II error</a:t>
            </a:r>
            <a:endParaRPr/>
          </a:p>
        </p:txBody>
      </p:sp>
      <p:pic>
        <p:nvPicPr>
          <p:cNvPr id="474" name="Google Shape;474;p63"/>
          <p:cNvPicPr preferRelativeResize="0"/>
          <p:nvPr/>
        </p:nvPicPr>
        <p:blipFill>
          <a:blip r:embed="rId4">
            <a:alphaModFix/>
          </a:blip>
          <a:stretch>
            <a:fillRect/>
          </a:stretch>
        </p:blipFill>
        <p:spPr>
          <a:xfrm>
            <a:off x="6340196" y="2063879"/>
            <a:ext cx="1130051" cy="1130050"/>
          </a:xfrm>
          <a:prstGeom prst="rect">
            <a:avLst/>
          </a:prstGeom>
          <a:noFill/>
          <a:ln>
            <a:noFill/>
          </a:ln>
        </p:spPr>
      </p:pic>
      <p:pic>
        <p:nvPicPr>
          <p:cNvPr id="475" name="Google Shape;475;p63"/>
          <p:cNvPicPr preferRelativeResize="0"/>
          <p:nvPr/>
        </p:nvPicPr>
        <p:blipFill>
          <a:blip r:embed="rId5">
            <a:alphaModFix/>
          </a:blip>
          <a:stretch>
            <a:fillRect/>
          </a:stretch>
        </p:blipFill>
        <p:spPr>
          <a:xfrm>
            <a:off x="5100421" y="1977925"/>
            <a:ext cx="561850" cy="561851"/>
          </a:xfrm>
          <a:prstGeom prst="rect">
            <a:avLst/>
          </a:prstGeom>
          <a:noFill/>
          <a:ln>
            <a:noFill/>
          </a:ln>
        </p:spPr>
      </p:pic>
      <p:pic>
        <p:nvPicPr>
          <p:cNvPr id="476" name="Google Shape;476;p63"/>
          <p:cNvPicPr preferRelativeResize="0"/>
          <p:nvPr/>
        </p:nvPicPr>
        <p:blipFill>
          <a:blip r:embed="rId6">
            <a:alphaModFix/>
          </a:blip>
          <a:stretch>
            <a:fillRect/>
          </a:stretch>
        </p:blipFill>
        <p:spPr>
          <a:xfrm>
            <a:off x="2734874" y="3323097"/>
            <a:ext cx="490051" cy="4900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0" name="Shape 480"/>
        <p:cNvGrpSpPr/>
        <p:nvPr/>
      </p:nvGrpSpPr>
      <p:grpSpPr>
        <a:xfrm>
          <a:off x="0" y="0"/>
          <a:ext cx="0" cy="0"/>
          <a:chOff x="0" y="0"/>
          <a:chExt cx="0" cy="0"/>
        </a:xfrm>
      </p:grpSpPr>
      <p:sp>
        <p:nvSpPr>
          <p:cNvPr id="481" name="Google Shape;481;p64"/>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CONFUSED? USE THE CONFUSION MATRIX!</a:t>
            </a:r>
            <a:endParaRPr b="0" i="0" sz="2100" u="none" cap="none" strike="noStrike">
              <a:solidFill>
                <a:srgbClr val="2E2E2E"/>
              </a:solidFill>
              <a:latin typeface="Montserrat"/>
              <a:ea typeface="Montserrat"/>
              <a:cs typeface="Montserrat"/>
              <a:sym typeface="Montserrat"/>
            </a:endParaRPr>
          </a:p>
        </p:txBody>
      </p:sp>
      <p:sp>
        <p:nvSpPr>
          <p:cNvPr id="482" name="Google Shape;482;p6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grpSp>
        <p:nvGrpSpPr>
          <p:cNvPr id="483" name="Google Shape;483;p64"/>
          <p:cNvGrpSpPr/>
          <p:nvPr/>
        </p:nvGrpSpPr>
        <p:grpSpPr>
          <a:xfrm>
            <a:off x="2664625" y="1900250"/>
            <a:ext cx="3094544" cy="2689500"/>
            <a:chOff x="2588425" y="1671650"/>
            <a:chExt cx="3094544" cy="2689500"/>
          </a:xfrm>
        </p:grpSpPr>
        <p:sp>
          <p:nvSpPr>
            <p:cNvPr id="484" name="Google Shape;484;p64"/>
            <p:cNvSpPr txBox="1"/>
            <p:nvPr/>
          </p:nvSpPr>
          <p:spPr>
            <a:xfrm>
              <a:off x="2588425" y="1671650"/>
              <a:ext cx="3086100" cy="2689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4"/>
            <p:cNvSpPr/>
            <p:nvPr/>
          </p:nvSpPr>
          <p:spPr>
            <a:xfrm>
              <a:off x="2603900" y="1671650"/>
              <a:ext cx="1500300" cy="13179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4"/>
            <p:cNvSpPr/>
            <p:nvPr/>
          </p:nvSpPr>
          <p:spPr>
            <a:xfrm>
              <a:off x="2603900" y="3043250"/>
              <a:ext cx="1500300" cy="131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4"/>
            <p:cNvSpPr/>
            <p:nvPr/>
          </p:nvSpPr>
          <p:spPr>
            <a:xfrm>
              <a:off x="4171953" y="1671650"/>
              <a:ext cx="1500300" cy="131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4"/>
            <p:cNvSpPr/>
            <p:nvPr/>
          </p:nvSpPr>
          <p:spPr>
            <a:xfrm>
              <a:off x="4182669" y="3043250"/>
              <a:ext cx="1500300" cy="13179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4"/>
            <p:cNvSpPr txBox="1"/>
            <p:nvPr/>
          </p:nvSpPr>
          <p:spPr>
            <a:xfrm>
              <a:off x="3086100" y="21860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TP</a:t>
              </a:r>
              <a:endParaRPr/>
            </a:p>
          </p:txBody>
        </p:sp>
        <p:sp>
          <p:nvSpPr>
            <p:cNvPr id="490" name="Google Shape;490;p64"/>
            <p:cNvSpPr txBox="1"/>
            <p:nvPr/>
          </p:nvSpPr>
          <p:spPr>
            <a:xfrm>
              <a:off x="4686300" y="21860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FP</a:t>
              </a:r>
              <a:endParaRPr/>
            </a:p>
          </p:txBody>
        </p:sp>
        <p:sp>
          <p:nvSpPr>
            <p:cNvPr id="491" name="Google Shape;491;p64"/>
            <p:cNvSpPr txBox="1"/>
            <p:nvPr/>
          </p:nvSpPr>
          <p:spPr>
            <a:xfrm>
              <a:off x="3086100" y="34814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FN</a:t>
              </a:r>
              <a:endParaRPr/>
            </a:p>
          </p:txBody>
        </p:sp>
        <p:sp>
          <p:nvSpPr>
            <p:cNvPr id="492" name="Google Shape;492;p64"/>
            <p:cNvSpPr txBox="1"/>
            <p:nvPr/>
          </p:nvSpPr>
          <p:spPr>
            <a:xfrm>
              <a:off x="4686300" y="34814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TN</a:t>
              </a:r>
              <a:endParaRPr/>
            </a:p>
          </p:txBody>
        </p:sp>
      </p:grpSp>
      <p:sp>
        <p:nvSpPr>
          <p:cNvPr id="493" name="Google Shape;493;p64"/>
          <p:cNvSpPr txBox="1"/>
          <p:nvPr/>
        </p:nvSpPr>
        <p:spPr>
          <a:xfrm>
            <a:off x="3842150" y="1076325"/>
            <a:ext cx="15753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Real</a:t>
            </a:r>
            <a:endParaRPr b="1" sz="1700"/>
          </a:p>
        </p:txBody>
      </p:sp>
      <p:sp>
        <p:nvSpPr>
          <p:cNvPr id="494" name="Google Shape;494;p64"/>
          <p:cNvSpPr txBox="1"/>
          <p:nvPr/>
        </p:nvSpPr>
        <p:spPr>
          <a:xfrm rot="-5400000">
            <a:off x="718700" y="3095000"/>
            <a:ext cx="1575300" cy="3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t>Predicted</a:t>
            </a:r>
            <a:endParaRPr b="1" sz="1700"/>
          </a:p>
        </p:txBody>
      </p:sp>
      <p:sp>
        <p:nvSpPr>
          <p:cNvPr id="495" name="Google Shape;495;p64"/>
          <p:cNvSpPr txBox="1"/>
          <p:nvPr/>
        </p:nvSpPr>
        <p:spPr>
          <a:xfrm>
            <a:off x="2989675" y="14399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Positive</a:t>
            </a:r>
            <a:endParaRPr/>
          </a:p>
        </p:txBody>
      </p:sp>
      <p:sp>
        <p:nvSpPr>
          <p:cNvPr id="496" name="Google Shape;496;p64"/>
          <p:cNvSpPr txBox="1"/>
          <p:nvPr/>
        </p:nvSpPr>
        <p:spPr>
          <a:xfrm>
            <a:off x="4417225" y="14399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Negative</a:t>
            </a:r>
            <a:endParaRPr/>
          </a:p>
        </p:txBody>
      </p:sp>
      <p:sp>
        <p:nvSpPr>
          <p:cNvPr id="497" name="Google Shape;497;p64"/>
          <p:cNvSpPr txBox="1"/>
          <p:nvPr/>
        </p:nvSpPr>
        <p:spPr>
          <a:xfrm rot="-5400000">
            <a:off x="1618075" y="24305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Positive</a:t>
            </a:r>
            <a:endParaRPr/>
          </a:p>
        </p:txBody>
      </p:sp>
      <p:sp>
        <p:nvSpPr>
          <p:cNvPr id="498" name="Google Shape;498;p64"/>
          <p:cNvSpPr txBox="1"/>
          <p:nvPr/>
        </p:nvSpPr>
        <p:spPr>
          <a:xfrm rot="-5400000">
            <a:off x="1597825" y="36497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Negative</a:t>
            </a:r>
            <a:endParaRPr/>
          </a:p>
        </p:txBody>
      </p:sp>
      <p:sp>
        <p:nvSpPr>
          <p:cNvPr id="499" name="Google Shape;499;p64"/>
          <p:cNvSpPr txBox="1"/>
          <p:nvPr/>
        </p:nvSpPr>
        <p:spPr>
          <a:xfrm>
            <a:off x="4350775" y="2681100"/>
            <a:ext cx="11829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Type I error</a:t>
            </a:r>
            <a:endParaRPr/>
          </a:p>
        </p:txBody>
      </p:sp>
      <p:sp>
        <p:nvSpPr>
          <p:cNvPr id="500" name="Google Shape;500;p64"/>
          <p:cNvSpPr txBox="1"/>
          <p:nvPr/>
        </p:nvSpPr>
        <p:spPr>
          <a:xfrm>
            <a:off x="2856775" y="4032650"/>
            <a:ext cx="11829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Type II error</a:t>
            </a:r>
            <a:endParaRPr/>
          </a:p>
        </p:txBody>
      </p:sp>
      <p:pic>
        <p:nvPicPr>
          <p:cNvPr id="501" name="Google Shape;501;p64"/>
          <p:cNvPicPr preferRelativeResize="0"/>
          <p:nvPr/>
        </p:nvPicPr>
        <p:blipFill>
          <a:blip r:embed="rId4">
            <a:alphaModFix/>
          </a:blip>
          <a:stretch>
            <a:fillRect/>
          </a:stretch>
        </p:blipFill>
        <p:spPr>
          <a:xfrm>
            <a:off x="2729021" y="3323100"/>
            <a:ext cx="561851" cy="561850"/>
          </a:xfrm>
          <a:prstGeom prst="rect">
            <a:avLst/>
          </a:prstGeom>
          <a:noFill/>
          <a:ln>
            <a:noFill/>
          </a:ln>
        </p:spPr>
      </p:pic>
      <p:pic>
        <p:nvPicPr>
          <p:cNvPr id="502" name="Google Shape;502;p64"/>
          <p:cNvPicPr preferRelativeResize="0"/>
          <p:nvPr/>
        </p:nvPicPr>
        <p:blipFill>
          <a:blip r:embed="rId5">
            <a:alphaModFix/>
          </a:blip>
          <a:stretch>
            <a:fillRect/>
          </a:stretch>
        </p:blipFill>
        <p:spPr>
          <a:xfrm>
            <a:off x="5178437" y="2013822"/>
            <a:ext cx="490051" cy="490051"/>
          </a:xfrm>
          <a:prstGeom prst="rect">
            <a:avLst/>
          </a:prstGeom>
          <a:noFill/>
          <a:ln>
            <a:noFill/>
          </a:ln>
        </p:spPr>
      </p:pic>
      <p:pic>
        <p:nvPicPr>
          <p:cNvPr id="503" name="Google Shape;503;p64"/>
          <p:cNvPicPr preferRelativeResize="0"/>
          <p:nvPr/>
        </p:nvPicPr>
        <p:blipFill>
          <a:blip r:embed="rId6">
            <a:alphaModFix/>
          </a:blip>
          <a:stretch>
            <a:fillRect/>
          </a:stretch>
        </p:blipFill>
        <p:spPr>
          <a:xfrm>
            <a:off x="6447371" y="1883172"/>
            <a:ext cx="1050000" cy="149147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7" name="Shape 507"/>
        <p:cNvGrpSpPr/>
        <p:nvPr/>
      </p:nvGrpSpPr>
      <p:grpSpPr>
        <a:xfrm>
          <a:off x="0" y="0"/>
          <a:ext cx="0" cy="0"/>
          <a:chOff x="0" y="0"/>
          <a:chExt cx="0" cy="0"/>
        </a:xfrm>
      </p:grpSpPr>
      <p:sp>
        <p:nvSpPr>
          <p:cNvPr id="508" name="Google Shape;508;p65"/>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CONFUSED? USE THE CONFUSION MATRIX!</a:t>
            </a:r>
            <a:endParaRPr b="0" i="0" sz="2100" u="none" cap="none" strike="noStrike">
              <a:solidFill>
                <a:srgbClr val="2E2E2E"/>
              </a:solidFill>
              <a:latin typeface="Montserrat"/>
              <a:ea typeface="Montserrat"/>
              <a:cs typeface="Montserrat"/>
              <a:sym typeface="Montserrat"/>
            </a:endParaRPr>
          </a:p>
        </p:txBody>
      </p:sp>
      <p:sp>
        <p:nvSpPr>
          <p:cNvPr id="509" name="Google Shape;509;p6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grpSp>
        <p:nvGrpSpPr>
          <p:cNvPr id="510" name="Google Shape;510;p65"/>
          <p:cNvGrpSpPr/>
          <p:nvPr/>
        </p:nvGrpSpPr>
        <p:grpSpPr>
          <a:xfrm>
            <a:off x="2664625" y="1900250"/>
            <a:ext cx="3094544" cy="2689500"/>
            <a:chOff x="2588425" y="1671650"/>
            <a:chExt cx="3094544" cy="2689500"/>
          </a:xfrm>
        </p:grpSpPr>
        <p:sp>
          <p:nvSpPr>
            <p:cNvPr id="511" name="Google Shape;511;p65"/>
            <p:cNvSpPr txBox="1"/>
            <p:nvPr/>
          </p:nvSpPr>
          <p:spPr>
            <a:xfrm>
              <a:off x="2588425" y="1671650"/>
              <a:ext cx="3086100" cy="2689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5"/>
            <p:cNvSpPr/>
            <p:nvPr/>
          </p:nvSpPr>
          <p:spPr>
            <a:xfrm>
              <a:off x="2603900" y="1671650"/>
              <a:ext cx="1500300" cy="13179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5"/>
            <p:cNvSpPr/>
            <p:nvPr/>
          </p:nvSpPr>
          <p:spPr>
            <a:xfrm>
              <a:off x="2603900" y="3043250"/>
              <a:ext cx="1500300" cy="131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5"/>
            <p:cNvSpPr/>
            <p:nvPr/>
          </p:nvSpPr>
          <p:spPr>
            <a:xfrm>
              <a:off x="4171953" y="1671650"/>
              <a:ext cx="1500300" cy="131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5"/>
            <p:cNvSpPr/>
            <p:nvPr/>
          </p:nvSpPr>
          <p:spPr>
            <a:xfrm>
              <a:off x="4182669" y="3043250"/>
              <a:ext cx="1500300" cy="13179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5"/>
            <p:cNvSpPr txBox="1"/>
            <p:nvPr/>
          </p:nvSpPr>
          <p:spPr>
            <a:xfrm>
              <a:off x="3086100" y="21860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TP</a:t>
              </a:r>
              <a:endParaRPr/>
            </a:p>
          </p:txBody>
        </p:sp>
        <p:sp>
          <p:nvSpPr>
            <p:cNvPr id="517" name="Google Shape;517;p65"/>
            <p:cNvSpPr txBox="1"/>
            <p:nvPr/>
          </p:nvSpPr>
          <p:spPr>
            <a:xfrm>
              <a:off x="4686300" y="21860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FP</a:t>
              </a:r>
              <a:endParaRPr/>
            </a:p>
          </p:txBody>
        </p:sp>
        <p:sp>
          <p:nvSpPr>
            <p:cNvPr id="518" name="Google Shape;518;p65"/>
            <p:cNvSpPr txBox="1"/>
            <p:nvPr/>
          </p:nvSpPr>
          <p:spPr>
            <a:xfrm>
              <a:off x="3086100" y="34814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FN</a:t>
              </a:r>
              <a:endParaRPr/>
            </a:p>
          </p:txBody>
        </p:sp>
        <p:sp>
          <p:nvSpPr>
            <p:cNvPr id="519" name="Google Shape;519;p65"/>
            <p:cNvSpPr txBox="1"/>
            <p:nvPr/>
          </p:nvSpPr>
          <p:spPr>
            <a:xfrm>
              <a:off x="4686300" y="3481400"/>
              <a:ext cx="428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TN</a:t>
              </a:r>
              <a:endParaRPr/>
            </a:p>
          </p:txBody>
        </p:sp>
      </p:grpSp>
      <p:sp>
        <p:nvSpPr>
          <p:cNvPr id="520" name="Google Shape;520;p65"/>
          <p:cNvSpPr txBox="1"/>
          <p:nvPr/>
        </p:nvSpPr>
        <p:spPr>
          <a:xfrm>
            <a:off x="3842150" y="1076325"/>
            <a:ext cx="15753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Real</a:t>
            </a:r>
            <a:endParaRPr b="1" sz="1700"/>
          </a:p>
        </p:txBody>
      </p:sp>
      <p:sp>
        <p:nvSpPr>
          <p:cNvPr id="521" name="Google Shape;521;p65"/>
          <p:cNvSpPr txBox="1"/>
          <p:nvPr/>
        </p:nvSpPr>
        <p:spPr>
          <a:xfrm rot="-5400000">
            <a:off x="718700" y="3095000"/>
            <a:ext cx="1575300" cy="3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t>Predicted</a:t>
            </a:r>
            <a:endParaRPr b="1" sz="1700"/>
          </a:p>
        </p:txBody>
      </p:sp>
      <p:sp>
        <p:nvSpPr>
          <p:cNvPr id="522" name="Google Shape;522;p65"/>
          <p:cNvSpPr txBox="1"/>
          <p:nvPr/>
        </p:nvSpPr>
        <p:spPr>
          <a:xfrm>
            <a:off x="2989675" y="14399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Positive</a:t>
            </a:r>
            <a:endParaRPr/>
          </a:p>
        </p:txBody>
      </p:sp>
      <p:sp>
        <p:nvSpPr>
          <p:cNvPr id="523" name="Google Shape;523;p65"/>
          <p:cNvSpPr txBox="1"/>
          <p:nvPr/>
        </p:nvSpPr>
        <p:spPr>
          <a:xfrm>
            <a:off x="4417225" y="14399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Negative</a:t>
            </a:r>
            <a:endParaRPr/>
          </a:p>
        </p:txBody>
      </p:sp>
      <p:sp>
        <p:nvSpPr>
          <p:cNvPr id="524" name="Google Shape;524;p65"/>
          <p:cNvSpPr txBox="1"/>
          <p:nvPr/>
        </p:nvSpPr>
        <p:spPr>
          <a:xfrm rot="-5400000">
            <a:off x="1618075" y="24305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Positive</a:t>
            </a:r>
            <a:endParaRPr/>
          </a:p>
        </p:txBody>
      </p:sp>
      <p:sp>
        <p:nvSpPr>
          <p:cNvPr id="525" name="Google Shape;525;p65"/>
          <p:cNvSpPr txBox="1"/>
          <p:nvPr/>
        </p:nvSpPr>
        <p:spPr>
          <a:xfrm rot="-5400000">
            <a:off x="1597825" y="3649788"/>
            <a:ext cx="10500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Negative</a:t>
            </a:r>
            <a:endParaRPr/>
          </a:p>
        </p:txBody>
      </p:sp>
      <p:sp>
        <p:nvSpPr>
          <p:cNvPr id="526" name="Google Shape;526;p65"/>
          <p:cNvSpPr txBox="1"/>
          <p:nvPr/>
        </p:nvSpPr>
        <p:spPr>
          <a:xfrm>
            <a:off x="4350775" y="2681100"/>
            <a:ext cx="11829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Type I error</a:t>
            </a:r>
            <a:endParaRPr/>
          </a:p>
        </p:txBody>
      </p:sp>
      <p:sp>
        <p:nvSpPr>
          <p:cNvPr id="527" name="Google Shape;527;p65"/>
          <p:cNvSpPr txBox="1"/>
          <p:nvPr/>
        </p:nvSpPr>
        <p:spPr>
          <a:xfrm>
            <a:off x="2856775" y="4032650"/>
            <a:ext cx="11829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Type II error</a:t>
            </a:r>
            <a:endParaRPr/>
          </a:p>
        </p:txBody>
      </p:sp>
      <p:sp>
        <p:nvSpPr>
          <p:cNvPr id="528" name="Google Shape;528;p65"/>
          <p:cNvSpPr txBox="1"/>
          <p:nvPr/>
        </p:nvSpPr>
        <p:spPr>
          <a:xfrm>
            <a:off x="5947175" y="1899050"/>
            <a:ext cx="26895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C5FA"/>
                </a:solidFill>
              </a:rPr>
              <a:t>Accuracy = (TP+TN)/(TP+TN+FP+FN)</a:t>
            </a:r>
            <a:endParaRPr b="1">
              <a:solidFill>
                <a:srgbClr val="2DC5FA"/>
              </a:solidFill>
            </a:endParaRPr>
          </a:p>
        </p:txBody>
      </p:sp>
      <p:sp>
        <p:nvSpPr>
          <p:cNvPr id="529" name="Google Shape;529;p65"/>
          <p:cNvSpPr txBox="1"/>
          <p:nvPr/>
        </p:nvSpPr>
        <p:spPr>
          <a:xfrm>
            <a:off x="5870975" y="2508650"/>
            <a:ext cx="26895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rPr>
              <a:t>Precision = (TP)/(TP+FP)</a:t>
            </a:r>
            <a:endParaRPr b="1">
              <a:solidFill>
                <a:srgbClr val="9900FF"/>
              </a:solidFill>
            </a:endParaRPr>
          </a:p>
        </p:txBody>
      </p:sp>
      <p:sp>
        <p:nvSpPr>
          <p:cNvPr id="530" name="Google Shape;530;p65"/>
          <p:cNvSpPr txBox="1"/>
          <p:nvPr/>
        </p:nvSpPr>
        <p:spPr>
          <a:xfrm>
            <a:off x="5947175" y="2889650"/>
            <a:ext cx="26895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9900"/>
                </a:solidFill>
              </a:rPr>
              <a:t>Recall = (TP)/(TP+FN)</a:t>
            </a:r>
            <a:endParaRPr b="1">
              <a:solidFill>
                <a:srgbClr val="FF9900"/>
              </a:solidFill>
            </a:endParaRPr>
          </a:p>
        </p:txBody>
      </p:sp>
      <p:cxnSp>
        <p:nvCxnSpPr>
          <p:cNvPr id="531" name="Google Shape;531;p65"/>
          <p:cNvCxnSpPr/>
          <p:nvPr/>
        </p:nvCxnSpPr>
        <p:spPr>
          <a:xfrm>
            <a:off x="2680100" y="2330600"/>
            <a:ext cx="3068400" cy="0"/>
          </a:xfrm>
          <a:prstGeom prst="straightConnector1">
            <a:avLst/>
          </a:prstGeom>
          <a:noFill/>
          <a:ln cap="flat" cmpd="sng" w="28575">
            <a:solidFill>
              <a:srgbClr val="9900FF"/>
            </a:solidFill>
            <a:prstDash val="solid"/>
            <a:round/>
            <a:headEnd len="med" w="med" type="none"/>
            <a:tailEnd len="med" w="med" type="triangle"/>
          </a:ln>
        </p:spPr>
      </p:cxnSp>
      <p:cxnSp>
        <p:nvCxnSpPr>
          <p:cNvPr id="532" name="Google Shape;532;p65"/>
          <p:cNvCxnSpPr/>
          <p:nvPr/>
        </p:nvCxnSpPr>
        <p:spPr>
          <a:xfrm flipH="1">
            <a:off x="3386300" y="2087175"/>
            <a:ext cx="16500" cy="2453100"/>
          </a:xfrm>
          <a:prstGeom prst="straightConnector1">
            <a:avLst/>
          </a:prstGeom>
          <a:noFill/>
          <a:ln cap="flat" cmpd="sng" w="28575">
            <a:solidFill>
              <a:srgbClr val="FF9900"/>
            </a:solidFill>
            <a:prstDash val="solid"/>
            <a:round/>
            <a:headEnd len="med" w="med" type="none"/>
            <a:tailEnd len="med" w="med" type="triangle"/>
          </a:ln>
        </p:spPr>
      </p:cxnSp>
      <p:sp>
        <p:nvSpPr>
          <p:cNvPr id="533" name="Google Shape;533;p65"/>
          <p:cNvSpPr txBox="1"/>
          <p:nvPr/>
        </p:nvSpPr>
        <p:spPr>
          <a:xfrm>
            <a:off x="5870975" y="3270650"/>
            <a:ext cx="26895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F1 = 2 *(Precision*Recall)/(Precision + Recall)</a:t>
            </a:r>
            <a:endParaRPr b="1">
              <a:solidFill>
                <a:srgbClr val="FF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66"/>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539" name="Google Shape;539;p66"/>
          <p:cNvPicPr preferRelativeResize="0"/>
          <p:nvPr/>
        </p:nvPicPr>
        <p:blipFill>
          <a:blip r:embed="rId4">
            <a:alphaModFix/>
          </a:blip>
          <a:stretch>
            <a:fillRect/>
          </a:stretch>
        </p:blipFill>
        <p:spPr>
          <a:xfrm>
            <a:off x="-75" y="50"/>
            <a:ext cx="9144000" cy="5143500"/>
          </a:xfrm>
          <a:prstGeom prst="rect">
            <a:avLst/>
          </a:prstGeom>
          <a:noFill/>
          <a:ln>
            <a:noFill/>
          </a:ln>
        </p:spPr>
      </p:pic>
      <p:sp>
        <p:nvSpPr>
          <p:cNvPr id="540" name="Google Shape;540;p66"/>
          <p:cNvSpPr/>
          <p:nvPr/>
        </p:nvSpPr>
        <p:spPr>
          <a:xfrm>
            <a:off x="2293950" y="2174900"/>
            <a:ext cx="4556100" cy="793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6"/>
          <p:cNvSpPr txBox="1"/>
          <p:nvPr/>
        </p:nvSpPr>
        <p:spPr>
          <a:xfrm>
            <a:off x="2293875" y="2077650"/>
            <a:ext cx="45561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500">
                <a:solidFill>
                  <a:srgbClr val="FFFFFF"/>
                </a:solidFill>
                <a:latin typeface="Work Sans"/>
                <a:ea typeface="Work Sans"/>
                <a:cs typeface="Work Sans"/>
                <a:sym typeface="Work Sans"/>
              </a:rPr>
              <a:t>Can we improve the confusion matrix? </a:t>
            </a:r>
            <a:endParaRPr b="1" i="1" sz="2500">
              <a:solidFill>
                <a:srgbClr val="FFFFFF"/>
              </a:solidFill>
              <a:latin typeface="Work Sans"/>
              <a:ea typeface="Work Sans"/>
              <a:cs typeface="Work Sans"/>
              <a:sym typeface="Work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5" name="Shape 545"/>
        <p:cNvGrpSpPr/>
        <p:nvPr/>
      </p:nvGrpSpPr>
      <p:grpSpPr>
        <a:xfrm>
          <a:off x="0" y="0"/>
          <a:ext cx="0" cy="0"/>
          <a:chOff x="0" y="0"/>
          <a:chExt cx="0" cy="0"/>
        </a:xfrm>
      </p:grpSpPr>
      <p:sp>
        <p:nvSpPr>
          <p:cNvPr id="546" name="Google Shape;546;p67"/>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Conceptual </a:t>
            </a:r>
            <a:r>
              <a:rPr b="1" lang="en" sz="2100">
                <a:solidFill>
                  <a:srgbClr val="434343"/>
                </a:solidFill>
                <a:latin typeface="Montserrat"/>
                <a:ea typeface="Montserrat"/>
                <a:cs typeface="Montserrat"/>
                <a:sym typeface="Montserrat"/>
              </a:rPr>
              <a:t>example - Confusion Matrix with Titanic data</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rPr lang="en" sz="1800">
                <a:solidFill>
                  <a:srgbClr val="434343"/>
                </a:solidFill>
                <a:latin typeface="Montserrat"/>
                <a:ea typeface="Montserrat"/>
                <a:cs typeface="Montserrat"/>
                <a:sym typeface="Montserrat"/>
              </a:rPr>
              <a:t>Lets assert everyone died</a:t>
            </a:r>
            <a:endParaRPr sz="1800">
              <a:solidFill>
                <a:srgbClr val="434343"/>
              </a:solidFill>
              <a:latin typeface="Montserrat"/>
              <a:ea typeface="Montserrat"/>
              <a:cs typeface="Montserrat"/>
              <a:sym typeface="Montserrat"/>
            </a:endParaRPr>
          </a:p>
        </p:txBody>
      </p:sp>
      <p:sp>
        <p:nvSpPr>
          <p:cNvPr id="547" name="Google Shape;547;p6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548" name="Google Shape;548;p67"/>
          <p:cNvPicPr preferRelativeResize="0"/>
          <p:nvPr/>
        </p:nvPicPr>
        <p:blipFill>
          <a:blip r:embed="rId4">
            <a:alphaModFix/>
          </a:blip>
          <a:stretch>
            <a:fillRect/>
          </a:stretch>
        </p:blipFill>
        <p:spPr>
          <a:xfrm>
            <a:off x="4449800" y="1189975"/>
            <a:ext cx="3436085" cy="3522800"/>
          </a:xfrm>
          <a:prstGeom prst="rect">
            <a:avLst/>
          </a:prstGeom>
          <a:noFill/>
          <a:ln>
            <a:noFill/>
          </a:ln>
        </p:spPr>
      </p:pic>
      <p:sp>
        <p:nvSpPr>
          <p:cNvPr id="549" name="Google Shape;549;p67"/>
          <p:cNvSpPr txBox="1"/>
          <p:nvPr/>
        </p:nvSpPr>
        <p:spPr>
          <a:xfrm>
            <a:off x="656850" y="1703375"/>
            <a:ext cx="3373200" cy="28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Classic example of a NULL hypothesis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Accuracy = 0.61 (errors 0 39%)</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Reducible error -  add some variables / </a:t>
            </a:r>
            <a:r>
              <a:rPr lang="en"/>
              <a:t>generalisations</a:t>
            </a:r>
            <a:r>
              <a:rPr lang="en"/>
              <a:t> into our model to iterate towards better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Irreducible error - survival based on chance - people jumped into the water to save relatives, jumped into lifeboats while they were being lowered, or jumped into the water. </a:t>
            </a:r>
            <a:endParaRPr/>
          </a:p>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3" name="Shape 553"/>
        <p:cNvGrpSpPr/>
        <p:nvPr/>
      </p:nvGrpSpPr>
      <p:grpSpPr>
        <a:xfrm>
          <a:off x="0" y="0"/>
          <a:ext cx="0" cy="0"/>
          <a:chOff x="0" y="0"/>
          <a:chExt cx="0" cy="0"/>
        </a:xfrm>
      </p:grpSpPr>
      <p:sp>
        <p:nvSpPr>
          <p:cNvPr id="554" name="Google Shape;554;p68"/>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Confusion Matrix with Titanic data- generalisation A</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rPr lang="en" sz="1800">
                <a:solidFill>
                  <a:srgbClr val="434343"/>
                </a:solidFill>
                <a:latin typeface="Montserrat"/>
                <a:ea typeface="Montserrat"/>
                <a:cs typeface="Montserrat"/>
                <a:sym typeface="Montserrat"/>
              </a:rPr>
              <a:t>“women and children first” … lets assert all women survived</a:t>
            </a:r>
            <a:endParaRPr sz="1800">
              <a:solidFill>
                <a:srgbClr val="434343"/>
              </a:solidFill>
              <a:latin typeface="Montserrat"/>
              <a:ea typeface="Montserrat"/>
              <a:cs typeface="Montserrat"/>
              <a:sym typeface="Montserrat"/>
            </a:endParaRPr>
          </a:p>
        </p:txBody>
      </p:sp>
      <p:sp>
        <p:nvSpPr>
          <p:cNvPr id="555" name="Google Shape;555;p68"/>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556" name="Google Shape;556;p68"/>
          <p:cNvPicPr preferRelativeResize="0"/>
          <p:nvPr/>
        </p:nvPicPr>
        <p:blipFill>
          <a:blip r:embed="rId4">
            <a:alphaModFix/>
          </a:blip>
          <a:stretch>
            <a:fillRect/>
          </a:stretch>
        </p:blipFill>
        <p:spPr>
          <a:xfrm>
            <a:off x="1165525" y="1315900"/>
            <a:ext cx="5819204" cy="3522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0" name="Shape 560"/>
        <p:cNvGrpSpPr/>
        <p:nvPr/>
      </p:nvGrpSpPr>
      <p:grpSpPr>
        <a:xfrm>
          <a:off x="0" y="0"/>
          <a:ext cx="0" cy="0"/>
          <a:chOff x="0" y="0"/>
          <a:chExt cx="0" cy="0"/>
        </a:xfrm>
      </p:grpSpPr>
      <p:sp>
        <p:nvSpPr>
          <p:cNvPr id="561" name="Google Shape;561;p69"/>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Confusion Matrix with Titanic data- generalisation B</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rPr lang="en" sz="1800">
                <a:solidFill>
                  <a:srgbClr val="434343"/>
                </a:solidFill>
                <a:latin typeface="Montserrat"/>
                <a:ea typeface="Montserrat"/>
                <a:cs typeface="Montserrat"/>
                <a:sym typeface="Montserrat"/>
              </a:rPr>
              <a:t>“women and children first” … split the children out</a:t>
            </a:r>
            <a:endParaRPr sz="1800">
              <a:solidFill>
                <a:srgbClr val="434343"/>
              </a:solidFill>
              <a:latin typeface="Montserrat"/>
              <a:ea typeface="Montserrat"/>
              <a:cs typeface="Montserrat"/>
              <a:sym typeface="Montserrat"/>
            </a:endParaRPr>
          </a:p>
        </p:txBody>
      </p:sp>
      <p:sp>
        <p:nvSpPr>
          <p:cNvPr id="562" name="Google Shape;562;p6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563" name="Google Shape;563;p69"/>
          <p:cNvPicPr preferRelativeResize="0"/>
          <p:nvPr/>
        </p:nvPicPr>
        <p:blipFill>
          <a:blip r:embed="rId4">
            <a:alphaModFix/>
          </a:blip>
          <a:stretch>
            <a:fillRect/>
          </a:stretch>
        </p:blipFill>
        <p:spPr>
          <a:xfrm>
            <a:off x="1866900" y="1315900"/>
            <a:ext cx="5579095" cy="35228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7" name="Shape 567"/>
        <p:cNvGrpSpPr/>
        <p:nvPr/>
      </p:nvGrpSpPr>
      <p:grpSpPr>
        <a:xfrm>
          <a:off x="0" y="0"/>
          <a:ext cx="0" cy="0"/>
          <a:chOff x="0" y="0"/>
          <a:chExt cx="0" cy="0"/>
        </a:xfrm>
      </p:grpSpPr>
      <p:sp>
        <p:nvSpPr>
          <p:cNvPr id="568" name="Google Shape;568;p70"/>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Confusion Matrix with Titanic data- generalisation C</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rPr lang="en" sz="1800">
                <a:solidFill>
                  <a:srgbClr val="434343"/>
                </a:solidFill>
                <a:latin typeface="Montserrat"/>
                <a:ea typeface="Montserrat"/>
                <a:cs typeface="Montserrat"/>
                <a:sym typeface="Montserrat"/>
              </a:rPr>
              <a:t>Class matters </a:t>
            </a:r>
            <a:r>
              <a:rPr lang="en" sz="1800">
                <a:solidFill>
                  <a:srgbClr val="434343"/>
                </a:solidFill>
                <a:latin typeface="Montserrat"/>
                <a:ea typeface="Montserrat"/>
                <a:cs typeface="Montserrat"/>
                <a:sym typeface="Montserrat"/>
              </a:rPr>
              <a:t>… split the passengers by class</a:t>
            </a:r>
            <a:endParaRPr sz="1800">
              <a:solidFill>
                <a:srgbClr val="434343"/>
              </a:solidFill>
              <a:latin typeface="Montserrat"/>
              <a:ea typeface="Montserrat"/>
              <a:cs typeface="Montserrat"/>
              <a:sym typeface="Montserrat"/>
            </a:endParaRPr>
          </a:p>
        </p:txBody>
      </p:sp>
      <p:sp>
        <p:nvSpPr>
          <p:cNvPr id="569" name="Google Shape;569;p7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570" name="Google Shape;570;p70"/>
          <p:cNvPicPr preferRelativeResize="0"/>
          <p:nvPr/>
        </p:nvPicPr>
        <p:blipFill>
          <a:blip r:embed="rId4">
            <a:alphaModFix/>
          </a:blip>
          <a:stretch>
            <a:fillRect/>
          </a:stretch>
        </p:blipFill>
        <p:spPr>
          <a:xfrm>
            <a:off x="1330775" y="1315900"/>
            <a:ext cx="5754988" cy="3522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4" name="Shape 574"/>
        <p:cNvGrpSpPr/>
        <p:nvPr/>
      </p:nvGrpSpPr>
      <p:grpSpPr>
        <a:xfrm>
          <a:off x="0" y="0"/>
          <a:ext cx="0" cy="0"/>
          <a:chOff x="0" y="0"/>
          <a:chExt cx="0" cy="0"/>
        </a:xfrm>
      </p:grpSpPr>
      <p:sp>
        <p:nvSpPr>
          <p:cNvPr id="575" name="Google Shape;575;p71"/>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Confusion matrix… </a:t>
            </a:r>
            <a:r>
              <a:rPr lang="en" sz="2200">
                <a:solidFill>
                  <a:srgbClr val="434343"/>
                </a:solidFill>
              </a:rPr>
              <a:t>perishing mothers/wives</a:t>
            </a:r>
            <a:endParaRPr sz="2200">
              <a:solidFill>
                <a:srgbClr val="434343"/>
              </a:solidFill>
            </a:endParaRPr>
          </a:p>
          <a:p>
            <a:pPr indent="0" lvl="0" marL="0" rtl="0" algn="l">
              <a:spcBef>
                <a:spcPts val="0"/>
              </a:spcBef>
              <a:spcAft>
                <a:spcPts val="0"/>
              </a:spcAft>
              <a:buClr>
                <a:schemeClr val="dk1"/>
              </a:buClr>
              <a:buSzPts val="2300"/>
              <a:buFont typeface="Arial"/>
              <a:buNone/>
            </a:pPr>
            <a:r>
              <a:rPr lang="en" sz="1800">
                <a:solidFill>
                  <a:srgbClr val="434343"/>
                </a:solidFill>
                <a:latin typeface="Montserrat"/>
                <a:ea typeface="Montserrat"/>
                <a:cs typeface="Montserrat"/>
                <a:sym typeface="Montserrat"/>
              </a:rPr>
              <a:t>No of siblings/spouses, parents/children is an influence on surviva</a:t>
            </a:r>
            <a:r>
              <a:rPr lang="en" sz="1800">
                <a:solidFill>
                  <a:srgbClr val="434343"/>
                </a:solidFill>
                <a:latin typeface="Montserrat"/>
                <a:ea typeface="Montserrat"/>
                <a:cs typeface="Montserrat"/>
                <a:sym typeface="Montserrat"/>
              </a:rPr>
              <a:t>l</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sz="1800">
              <a:solidFill>
                <a:srgbClr val="434343"/>
              </a:solidFill>
              <a:latin typeface="Montserrat"/>
              <a:ea typeface="Montserrat"/>
              <a:cs typeface="Montserrat"/>
              <a:sym typeface="Montserrat"/>
            </a:endParaRPr>
          </a:p>
        </p:txBody>
      </p:sp>
      <p:sp>
        <p:nvSpPr>
          <p:cNvPr id="576" name="Google Shape;576;p7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577" name="Google Shape;577;p71"/>
          <p:cNvPicPr preferRelativeResize="0"/>
          <p:nvPr/>
        </p:nvPicPr>
        <p:blipFill>
          <a:blip r:embed="rId4">
            <a:alphaModFix/>
          </a:blip>
          <a:stretch>
            <a:fillRect/>
          </a:stretch>
        </p:blipFill>
        <p:spPr>
          <a:xfrm>
            <a:off x="1621975" y="1315900"/>
            <a:ext cx="5781633" cy="3522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pic>
        <p:nvPicPr>
          <p:cNvPr id="85" name="Google Shape;85;p18"/>
          <p:cNvPicPr preferRelativeResize="0"/>
          <p:nvPr/>
        </p:nvPicPr>
        <p:blipFill>
          <a:blip r:embed="rId4">
            <a:alphaModFix/>
          </a:blip>
          <a:stretch>
            <a:fillRect/>
          </a:stretch>
        </p:blipFill>
        <p:spPr>
          <a:xfrm>
            <a:off x="1033775" y="1070125"/>
            <a:ext cx="4519560" cy="3505500"/>
          </a:xfrm>
          <a:prstGeom prst="rect">
            <a:avLst/>
          </a:prstGeom>
          <a:noFill/>
          <a:ln>
            <a:noFill/>
          </a:ln>
        </p:spPr>
      </p:pic>
      <p:sp>
        <p:nvSpPr>
          <p:cNvPr id="86" name="Google Shape;86;p18"/>
          <p:cNvSpPr txBox="1"/>
          <p:nvPr/>
        </p:nvSpPr>
        <p:spPr>
          <a:xfrm>
            <a:off x="569025" y="839100"/>
            <a:ext cx="6873600" cy="494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How do banks LOSE money? (/bank failure)</a:t>
            </a:r>
            <a:endParaRPr sz="2300">
              <a:solidFill>
                <a:srgbClr val="0B5394"/>
              </a:solidFill>
              <a:latin typeface="Work Sans Regular"/>
              <a:ea typeface="Work Sans Regular"/>
              <a:cs typeface="Work Sans Regular"/>
              <a:sym typeface="Work Sans Regular"/>
            </a:endParaRPr>
          </a:p>
        </p:txBody>
      </p:sp>
      <p:sp>
        <p:nvSpPr>
          <p:cNvPr id="87" name="Google Shape;87;p18"/>
          <p:cNvSpPr txBox="1"/>
          <p:nvPr/>
        </p:nvSpPr>
        <p:spPr>
          <a:xfrm>
            <a:off x="5933050" y="1543675"/>
            <a:ext cx="26442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172B4D"/>
                </a:solidFill>
                <a:latin typeface="Helvetica Neue"/>
                <a:ea typeface="Helvetica Neue"/>
                <a:cs typeface="Helvetica Neue"/>
                <a:sym typeface="Helvetica Neue"/>
              </a:rPr>
              <a:t>With our bank database we do not have records of deposits, only loans, so we cannot establish the balance sheet</a:t>
            </a:r>
            <a:endParaRPr b="1" sz="1300">
              <a:solidFill>
                <a:srgbClr val="172B4D"/>
              </a:solidFill>
              <a:latin typeface="Helvetica Neue"/>
              <a:ea typeface="Helvetica Neue"/>
              <a:cs typeface="Helvetica Neue"/>
              <a:sym typeface="Helvetica Neue"/>
            </a:endParaRPr>
          </a:p>
          <a:p>
            <a:pPr indent="0" lvl="0" marL="0" rtl="0" algn="l">
              <a:spcBef>
                <a:spcPts val="0"/>
              </a:spcBef>
              <a:spcAft>
                <a:spcPts val="0"/>
              </a:spcAft>
              <a:buNone/>
            </a:pPr>
            <a:r>
              <a:t/>
            </a:r>
            <a:endParaRPr b="1" sz="1300">
              <a:solidFill>
                <a:srgbClr val="172B4D"/>
              </a:solidFill>
              <a:latin typeface="Helvetica Neue"/>
              <a:ea typeface="Helvetica Neue"/>
              <a:cs typeface="Helvetica Neue"/>
              <a:sym typeface="Helvetica Neue"/>
            </a:endParaRPr>
          </a:p>
          <a:p>
            <a:pPr indent="0" lvl="0" marL="0" rtl="0" algn="l">
              <a:spcBef>
                <a:spcPts val="0"/>
              </a:spcBef>
              <a:spcAft>
                <a:spcPts val="0"/>
              </a:spcAft>
              <a:buNone/>
            </a:pPr>
            <a:r>
              <a:t/>
            </a:r>
            <a:endParaRPr b="1" sz="1300">
              <a:solidFill>
                <a:srgbClr val="172B4D"/>
              </a:solidFill>
              <a:latin typeface="Helvetica Neue"/>
              <a:ea typeface="Helvetica Neue"/>
              <a:cs typeface="Helvetica Neue"/>
              <a:sym typeface="Helvetica Neue"/>
            </a:endParaRPr>
          </a:p>
          <a:p>
            <a:pPr indent="0" lvl="0" marL="0" rtl="0" algn="l">
              <a:spcBef>
                <a:spcPts val="0"/>
              </a:spcBef>
              <a:spcAft>
                <a:spcPts val="0"/>
              </a:spcAft>
              <a:buNone/>
            </a:pPr>
            <a:r>
              <a:t/>
            </a:r>
            <a:endParaRPr b="1" sz="1300">
              <a:solidFill>
                <a:srgbClr val="172B4D"/>
              </a:solidFill>
              <a:latin typeface="Helvetica Neue"/>
              <a:ea typeface="Helvetica Neue"/>
              <a:cs typeface="Helvetica Neue"/>
              <a:sym typeface="Helvetica Neue"/>
            </a:endParaRPr>
          </a:p>
          <a:p>
            <a:pPr indent="0" lvl="0" marL="0" rtl="0" algn="l">
              <a:spcBef>
                <a:spcPts val="0"/>
              </a:spcBef>
              <a:spcAft>
                <a:spcPts val="0"/>
              </a:spcAft>
              <a:buNone/>
            </a:pPr>
            <a:r>
              <a:t/>
            </a:r>
            <a:endParaRPr b="1" sz="1300">
              <a:solidFill>
                <a:srgbClr val="172B4D"/>
              </a:solidFill>
              <a:latin typeface="Helvetica Neue"/>
              <a:ea typeface="Helvetica Neue"/>
              <a:cs typeface="Helvetica Neue"/>
              <a:sym typeface="Helvetica Neu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1" name="Shape 581"/>
        <p:cNvGrpSpPr/>
        <p:nvPr/>
      </p:nvGrpSpPr>
      <p:grpSpPr>
        <a:xfrm>
          <a:off x="0" y="0"/>
          <a:ext cx="0" cy="0"/>
          <a:chOff x="0" y="0"/>
          <a:chExt cx="0" cy="0"/>
        </a:xfrm>
      </p:grpSpPr>
      <p:sp>
        <p:nvSpPr>
          <p:cNvPr id="582" name="Google Shape;582;p72"/>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Confusion matrix…</a:t>
            </a:r>
            <a:r>
              <a:rPr b="1" lang="en" sz="2700">
                <a:solidFill>
                  <a:srgbClr val="434343"/>
                </a:solidFill>
                <a:latin typeface="Montserrat"/>
                <a:ea typeface="Montserrat"/>
                <a:cs typeface="Montserrat"/>
                <a:sym typeface="Montserrat"/>
              </a:rPr>
              <a:t> </a:t>
            </a:r>
            <a:r>
              <a:rPr lang="en" sz="2150">
                <a:solidFill>
                  <a:schemeClr val="dk1"/>
                </a:solidFill>
                <a:highlight>
                  <a:srgbClr val="FFFFFF"/>
                </a:highlight>
              </a:rPr>
              <a:t>surviving_father_husband</a:t>
            </a:r>
            <a:endParaRPr b="1" sz="3200">
              <a:solidFill>
                <a:srgbClr val="434343"/>
              </a:solidFill>
              <a:latin typeface="Montserrat"/>
              <a:ea typeface="Montserrat"/>
              <a:cs typeface="Montserrat"/>
              <a:sym typeface="Montserrat"/>
            </a:endParaRPr>
          </a:p>
          <a:p>
            <a:pPr indent="0" lvl="0" marL="0" rtl="0" algn="l">
              <a:spcBef>
                <a:spcPts val="0"/>
              </a:spcBef>
              <a:spcAft>
                <a:spcPts val="0"/>
              </a:spcAft>
              <a:buClr>
                <a:schemeClr val="dk1"/>
              </a:buClr>
              <a:buSzPts val="2300"/>
              <a:buFont typeface="Arial"/>
              <a:buNone/>
            </a:pPr>
            <a:r>
              <a:rPr lang="en" sz="1800">
                <a:solidFill>
                  <a:srgbClr val="434343"/>
                </a:solidFill>
                <a:latin typeface="Montserrat"/>
                <a:ea typeface="Montserrat"/>
                <a:cs typeface="Montserrat"/>
                <a:sym typeface="Montserrat"/>
              </a:rPr>
              <a:t>No of siblings/spouses, parents/children is an influence on survival</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sz="1800">
              <a:solidFill>
                <a:srgbClr val="434343"/>
              </a:solidFill>
              <a:latin typeface="Montserrat"/>
              <a:ea typeface="Montserrat"/>
              <a:cs typeface="Montserrat"/>
              <a:sym typeface="Montserrat"/>
            </a:endParaRPr>
          </a:p>
        </p:txBody>
      </p:sp>
      <p:sp>
        <p:nvSpPr>
          <p:cNvPr id="583" name="Google Shape;583;p7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584" name="Google Shape;584;p72"/>
          <p:cNvPicPr preferRelativeResize="0"/>
          <p:nvPr/>
        </p:nvPicPr>
        <p:blipFill>
          <a:blip r:embed="rId4">
            <a:alphaModFix/>
          </a:blip>
          <a:stretch>
            <a:fillRect/>
          </a:stretch>
        </p:blipFill>
        <p:spPr>
          <a:xfrm>
            <a:off x="1740413" y="1380525"/>
            <a:ext cx="5741474" cy="34693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8" name="Shape 588"/>
        <p:cNvGrpSpPr/>
        <p:nvPr/>
      </p:nvGrpSpPr>
      <p:grpSpPr>
        <a:xfrm>
          <a:off x="0" y="0"/>
          <a:ext cx="0" cy="0"/>
          <a:chOff x="0" y="0"/>
          <a:chExt cx="0" cy="0"/>
        </a:xfrm>
      </p:grpSpPr>
      <p:sp>
        <p:nvSpPr>
          <p:cNvPr id="589" name="Google Shape;589;p73"/>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Next stages</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2100">
                <a:solidFill>
                  <a:srgbClr val="434343"/>
                </a:solidFill>
                <a:latin typeface="Montserrat"/>
                <a:ea typeface="Montserrat"/>
                <a:cs typeface="Montserrat"/>
                <a:sym typeface="Montserrat"/>
              </a:rPr>
              <a:t>6. Evaluation of the model  - accuracy, confusion matrix</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2100">
                <a:solidFill>
                  <a:srgbClr val="434343"/>
                </a:solidFill>
                <a:latin typeface="Montserrat"/>
                <a:ea typeface="Montserrat"/>
                <a:cs typeface="Montserrat"/>
                <a:sym typeface="Montserrat"/>
              </a:rPr>
              <a:t>7.</a:t>
            </a:r>
            <a:r>
              <a:rPr b="1" lang="en" sz="2100">
                <a:solidFill>
                  <a:srgbClr val="434343"/>
                </a:solidFill>
                <a:latin typeface="Montserrat"/>
                <a:ea typeface="Montserrat"/>
                <a:cs typeface="Montserrat"/>
                <a:sym typeface="Montserrat"/>
              </a:rPr>
              <a:t> Consider if the model is overfit </a:t>
            </a:r>
            <a:endParaRPr b="1" sz="2100">
              <a:solidFill>
                <a:srgbClr val="434343"/>
              </a:solidFill>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3" name="Shape 593"/>
        <p:cNvGrpSpPr/>
        <p:nvPr/>
      </p:nvGrpSpPr>
      <p:grpSpPr>
        <a:xfrm>
          <a:off x="0" y="0"/>
          <a:ext cx="0" cy="0"/>
          <a:chOff x="0" y="0"/>
          <a:chExt cx="0" cy="0"/>
        </a:xfrm>
      </p:grpSpPr>
      <p:sp>
        <p:nvSpPr>
          <p:cNvPr id="594" name="Google Shape;594;p74"/>
          <p:cNvSpPr txBox="1"/>
          <p:nvPr/>
        </p:nvSpPr>
        <p:spPr>
          <a:xfrm>
            <a:off x="596725" y="6548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Stage 7 - overfitting (it happens…)</a:t>
            </a:r>
            <a:endParaRPr b="0" i="0" sz="2100" u="none" cap="none" strike="noStrike">
              <a:solidFill>
                <a:srgbClr val="2E2E2E"/>
              </a:solidFill>
              <a:latin typeface="Montserrat"/>
              <a:ea typeface="Montserrat"/>
              <a:cs typeface="Montserrat"/>
              <a:sym typeface="Montserrat"/>
            </a:endParaRPr>
          </a:p>
        </p:txBody>
      </p:sp>
      <p:sp>
        <p:nvSpPr>
          <p:cNvPr id="595" name="Google Shape;595;p7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96" name="Google Shape;596;p7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597" name="Google Shape;597;p74"/>
          <p:cNvPicPr preferRelativeResize="0"/>
          <p:nvPr/>
        </p:nvPicPr>
        <p:blipFill>
          <a:blip r:embed="rId4">
            <a:alphaModFix/>
          </a:blip>
          <a:stretch>
            <a:fillRect/>
          </a:stretch>
        </p:blipFill>
        <p:spPr>
          <a:xfrm>
            <a:off x="546450" y="1555709"/>
            <a:ext cx="8051099" cy="279821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1" name="Shape 601"/>
        <p:cNvGrpSpPr/>
        <p:nvPr/>
      </p:nvGrpSpPr>
      <p:grpSpPr>
        <a:xfrm>
          <a:off x="0" y="0"/>
          <a:ext cx="0" cy="0"/>
          <a:chOff x="0" y="0"/>
          <a:chExt cx="0" cy="0"/>
        </a:xfrm>
      </p:grpSpPr>
      <p:sp>
        <p:nvSpPr>
          <p:cNvPr id="602" name="Google Shape;602;p75"/>
          <p:cNvSpPr txBox="1"/>
          <p:nvPr/>
        </p:nvSpPr>
        <p:spPr>
          <a:xfrm>
            <a:off x="596725" y="6548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Stage 7 - overfitting (it happens…)</a:t>
            </a:r>
            <a:endParaRPr b="0" i="0" sz="2100" u="none" cap="none" strike="noStrike">
              <a:solidFill>
                <a:srgbClr val="2E2E2E"/>
              </a:solidFill>
              <a:latin typeface="Montserrat"/>
              <a:ea typeface="Montserrat"/>
              <a:cs typeface="Montserrat"/>
              <a:sym typeface="Montserrat"/>
            </a:endParaRPr>
          </a:p>
        </p:txBody>
      </p:sp>
      <p:sp>
        <p:nvSpPr>
          <p:cNvPr id="603" name="Google Shape;603;p7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604" name="Google Shape;604;p7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605" name="Google Shape;605;p75"/>
          <p:cNvPicPr preferRelativeResize="0"/>
          <p:nvPr/>
        </p:nvPicPr>
        <p:blipFill>
          <a:blip r:embed="rId4">
            <a:alphaModFix/>
          </a:blip>
          <a:stretch>
            <a:fillRect/>
          </a:stretch>
        </p:blipFill>
        <p:spPr>
          <a:xfrm>
            <a:off x="1231075" y="1216025"/>
            <a:ext cx="6166725" cy="34725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9" name="Shape 609"/>
        <p:cNvGrpSpPr/>
        <p:nvPr/>
      </p:nvGrpSpPr>
      <p:grpSpPr>
        <a:xfrm>
          <a:off x="0" y="0"/>
          <a:ext cx="0" cy="0"/>
          <a:chOff x="0" y="0"/>
          <a:chExt cx="0" cy="0"/>
        </a:xfrm>
      </p:grpSpPr>
      <p:sp>
        <p:nvSpPr>
          <p:cNvPr id="610" name="Google Shape;610;p76"/>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Output Titanic data - overfitting?</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sz="1800">
              <a:solidFill>
                <a:srgbClr val="434343"/>
              </a:solidFill>
              <a:latin typeface="Montserrat"/>
              <a:ea typeface="Montserrat"/>
              <a:cs typeface="Montserrat"/>
              <a:sym typeface="Montserrat"/>
            </a:endParaRPr>
          </a:p>
        </p:txBody>
      </p:sp>
      <p:sp>
        <p:nvSpPr>
          <p:cNvPr id="611" name="Google Shape;611;p7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612" name="Google Shape;612;p76"/>
          <p:cNvSpPr txBox="1"/>
          <p:nvPr/>
        </p:nvSpPr>
        <p:spPr>
          <a:xfrm>
            <a:off x="585600" y="1380500"/>
            <a:ext cx="3000000" cy="31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50">
                <a:solidFill>
                  <a:schemeClr val="dk1"/>
                </a:solidFill>
                <a:highlight>
                  <a:srgbClr val="FFFFFF"/>
                </a:highlight>
              </a:rPr>
              <a:t>High risk of </a:t>
            </a:r>
            <a:r>
              <a:rPr lang="en" sz="1850">
                <a:solidFill>
                  <a:schemeClr val="dk1"/>
                </a:solidFill>
                <a:highlight>
                  <a:srgbClr val="FFFFFF"/>
                </a:highlight>
              </a:rPr>
              <a:t>overfitting when using surnames from the training set to link family members. </a:t>
            </a:r>
            <a:endParaRPr sz="1850">
              <a:solidFill>
                <a:schemeClr val="dk1"/>
              </a:solidFill>
              <a:highlight>
                <a:srgbClr val="FFFFFF"/>
              </a:highlight>
            </a:endParaRPr>
          </a:p>
          <a:p>
            <a:pPr indent="0" lvl="0" marL="0" rtl="0" algn="l">
              <a:spcBef>
                <a:spcPts val="0"/>
              </a:spcBef>
              <a:spcAft>
                <a:spcPts val="0"/>
              </a:spcAft>
              <a:buNone/>
            </a:pPr>
            <a:r>
              <a:t/>
            </a:r>
            <a:endParaRPr sz="1850">
              <a:solidFill>
                <a:schemeClr val="dk1"/>
              </a:solidFill>
              <a:highlight>
                <a:srgbClr val="FFFFFF"/>
              </a:highlight>
            </a:endParaRPr>
          </a:p>
          <a:p>
            <a:pPr indent="0" lvl="0" marL="0" rtl="0" algn="l">
              <a:spcBef>
                <a:spcPts val="0"/>
              </a:spcBef>
              <a:spcAft>
                <a:spcPts val="0"/>
              </a:spcAft>
              <a:buNone/>
            </a:pPr>
            <a:r>
              <a:t/>
            </a:r>
            <a:endParaRPr sz="2200"/>
          </a:p>
        </p:txBody>
      </p:sp>
      <p:pic>
        <p:nvPicPr>
          <p:cNvPr id="613" name="Google Shape;613;p76"/>
          <p:cNvPicPr preferRelativeResize="0"/>
          <p:nvPr/>
        </p:nvPicPr>
        <p:blipFill>
          <a:blip r:embed="rId4">
            <a:alphaModFix/>
          </a:blip>
          <a:stretch>
            <a:fillRect/>
          </a:stretch>
        </p:blipFill>
        <p:spPr>
          <a:xfrm>
            <a:off x="3801125" y="1188850"/>
            <a:ext cx="4835587" cy="35228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7" name="Shape 617"/>
        <p:cNvGrpSpPr/>
        <p:nvPr/>
      </p:nvGrpSpPr>
      <p:grpSpPr>
        <a:xfrm>
          <a:off x="0" y="0"/>
          <a:ext cx="0" cy="0"/>
          <a:chOff x="0" y="0"/>
          <a:chExt cx="0" cy="0"/>
        </a:xfrm>
      </p:grpSpPr>
      <p:sp>
        <p:nvSpPr>
          <p:cNvPr id="618" name="Google Shape;618;p77"/>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Bias to overfit </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sz="1800">
              <a:solidFill>
                <a:srgbClr val="434343"/>
              </a:solidFill>
              <a:latin typeface="Montserrat"/>
              <a:ea typeface="Montserrat"/>
              <a:cs typeface="Montserrat"/>
              <a:sym typeface="Montserrat"/>
            </a:endParaRPr>
          </a:p>
        </p:txBody>
      </p:sp>
      <p:sp>
        <p:nvSpPr>
          <p:cNvPr id="619" name="Google Shape;619;p7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620" name="Google Shape;620;p77"/>
          <p:cNvPicPr preferRelativeResize="0"/>
          <p:nvPr/>
        </p:nvPicPr>
        <p:blipFill>
          <a:blip r:embed="rId4">
            <a:alphaModFix/>
          </a:blip>
          <a:stretch>
            <a:fillRect/>
          </a:stretch>
        </p:blipFill>
        <p:spPr>
          <a:xfrm>
            <a:off x="1638875" y="1086800"/>
            <a:ext cx="5228150" cy="36088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4" name="Shape 624"/>
        <p:cNvGrpSpPr/>
        <p:nvPr/>
      </p:nvGrpSpPr>
      <p:grpSpPr>
        <a:xfrm>
          <a:off x="0" y="0"/>
          <a:ext cx="0" cy="0"/>
          <a:chOff x="0" y="0"/>
          <a:chExt cx="0" cy="0"/>
        </a:xfrm>
      </p:grpSpPr>
      <p:sp>
        <p:nvSpPr>
          <p:cNvPr id="625" name="Google Shape;625;p78"/>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Some self paced resources on ML </a:t>
            </a:r>
            <a:r>
              <a:rPr b="1" lang="en" sz="2100">
                <a:solidFill>
                  <a:srgbClr val="434343"/>
                </a:solidFill>
                <a:latin typeface="Montserrat"/>
                <a:ea typeface="Montserrat"/>
                <a:cs typeface="Montserrat"/>
                <a:sym typeface="Montserrat"/>
              </a:rPr>
              <a:t> </a:t>
            </a:r>
            <a:endParaRPr b="1" sz="2100">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sz="1800">
              <a:solidFill>
                <a:srgbClr val="434343"/>
              </a:solidFill>
              <a:latin typeface="Montserrat"/>
              <a:ea typeface="Montserrat"/>
              <a:cs typeface="Montserrat"/>
              <a:sym typeface="Montserrat"/>
            </a:endParaRPr>
          </a:p>
        </p:txBody>
      </p:sp>
      <p:sp>
        <p:nvSpPr>
          <p:cNvPr id="626" name="Google Shape;626;p78"/>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627" name="Google Shape;627;p78"/>
          <p:cNvSpPr txBox="1"/>
          <p:nvPr/>
        </p:nvSpPr>
        <p:spPr>
          <a:xfrm>
            <a:off x="709775" y="1244550"/>
            <a:ext cx="7926900" cy="2669400"/>
          </a:xfrm>
          <a:prstGeom prst="rect">
            <a:avLst/>
          </a:prstGeom>
          <a:noFill/>
          <a:ln cap="flat" cmpd="sng" w="9525">
            <a:solidFill>
              <a:srgbClr val="2E2E2E"/>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233A44"/>
                </a:solidFill>
                <a:latin typeface="Inconsolata"/>
                <a:ea typeface="Inconsolata"/>
                <a:cs typeface="Inconsolata"/>
                <a:sym typeface="Inconsolata"/>
              </a:rPr>
              <a:t>What is Machine Learning?, Google Cloud Platform (5:22 min) -</a:t>
            </a:r>
            <a:endParaRPr>
              <a:solidFill>
                <a:srgbClr val="233A44"/>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sz="1250" u="sng">
                <a:solidFill>
                  <a:schemeClr val="hlink"/>
                </a:solidFill>
                <a:latin typeface="Inconsolata"/>
                <a:ea typeface="Inconsolata"/>
                <a:cs typeface="Inconsolata"/>
                <a:sym typeface="Inconsolata"/>
                <a:hlinkClick r:id="rId4"/>
              </a:rPr>
              <a:t>https://www.youtube.com/watch?v=HcqpanDadyQ</a:t>
            </a:r>
            <a:r>
              <a:rPr lang="en" sz="1250">
                <a:solidFill>
                  <a:srgbClr val="3D4595"/>
                </a:solidFill>
                <a:latin typeface="Inconsolata"/>
                <a:ea typeface="Inconsolata"/>
                <a:cs typeface="Inconsolata"/>
                <a:sym typeface="Inconsolata"/>
              </a:rPr>
              <a:t> </a:t>
            </a:r>
            <a:endParaRPr sz="1250">
              <a:solidFill>
                <a:srgbClr val="3D4595"/>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rgbClr val="233A44"/>
                </a:solidFill>
                <a:latin typeface="Inconsolata"/>
                <a:ea typeface="Inconsolata"/>
                <a:cs typeface="Inconsolata"/>
                <a:sym typeface="Inconsolata"/>
              </a:rPr>
              <a:t>- Intro to Machine Learning (ML Zero to Hero - Part 1), Tensorflow (7:17 min) -</a:t>
            </a:r>
            <a:endParaRPr>
              <a:solidFill>
                <a:srgbClr val="233A44"/>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sz="1250" u="sng">
                <a:solidFill>
                  <a:schemeClr val="hlink"/>
                </a:solidFill>
                <a:latin typeface="Inconsolata"/>
                <a:ea typeface="Inconsolata"/>
                <a:cs typeface="Inconsolata"/>
                <a:sym typeface="Inconsolata"/>
                <a:hlinkClick r:id="rId5"/>
              </a:rPr>
              <a:t>https://www.youtube.com/watch?v=KNAWp2S3w94</a:t>
            </a:r>
            <a:r>
              <a:rPr lang="en" sz="1250">
                <a:solidFill>
                  <a:srgbClr val="3D4595"/>
                </a:solidFill>
                <a:latin typeface="Inconsolata"/>
                <a:ea typeface="Inconsolata"/>
                <a:cs typeface="Inconsolata"/>
                <a:sym typeface="Inconsolata"/>
              </a:rPr>
              <a:t> </a:t>
            </a:r>
            <a:endParaRPr sz="1250">
              <a:solidFill>
                <a:srgbClr val="3D4595"/>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rgbClr val="233A44"/>
                </a:solidFill>
                <a:latin typeface="Inconsolata"/>
                <a:ea typeface="Inconsolata"/>
                <a:cs typeface="Inconsolata"/>
                <a:sym typeface="Inconsolata"/>
              </a:rPr>
              <a:t>- A Gentle Introduction to Machine Learning, StatQuest (12:44 min) -</a:t>
            </a:r>
            <a:endParaRPr>
              <a:solidFill>
                <a:srgbClr val="233A44"/>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sz="1250" u="sng">
                <a:solidFill>
                  <a:schemeClr val="hlink"/>
                </a:solidFill>
                <a:latin typeface="Inconsolata"/>
                <a:ea typeface="Inconsolata"/>
                <a:cs typeface="Inconsolata"/>
                <a:sym typeface="Inconsolata"/>
                <a:hlinkClick r:id="rId6"/>
              </a:rPr>
              <a:t>https://www.youtube.com/watch?v=Gv9_4yMHFhI&amp;t=0s</a:t>
            </a:r>
            <a:endParaRPr sz="1250">
              <a:solidFill>
                <a:srgbClr val="3D4595"/>
              </a:solidFill>
              <a:latin typeface="Inconsolata"/>
              <a:ea typeface="Inconsolata"/>
              <a:cs typeface="Inconsolata"/>
              <a:sym typeface="Inconsolata"/>
            </a:endParaRPr>
          </a:p>
          <a:p>
            <a:pPr indent="0" lvl="0" marL="0" rtl="0" algn="l">
              <a:lnSpc>
                <a:spcPct val="115000"/>
              </a:lnSpc>
              <a:spcBef>
                <a:spcPts val="0"/>
              </a:spcBef>
              <a:spcAft>
                <a:spcPts val="0"/>
              </a:spcAft>
              <a:buNone/>
            </a:pPr>
            <a:r>
              <a:t/>
            </a:r>
            <a:endParaRPr sz="1250">
              <a:solidFill>
                <a:srgbClr val="3D4595"/>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sz="1250">
                <a:solidFill>
                  <a:srgbClr val="3D4595"/>
                </a:solidFill>
                <a:latin typeface="Inconsolata"/>
                <a:ea typeface="Inconsolata"/>
                <a:cs typeface="Inconsolata"/>
                <a:sym typeface="Inconsolata"/>
              </a:rPr>
              <a:t>Reading list : </a:t>
            </a:r>
            <a:endParaRPr sz="1250">
              <a:solidFill>
                <a:srgbClr val="3D4595"/>
              </a:solidFill>
              <a:latin typeface="Inconsolata"/>
              <a:ea typeface="Inconsolata"/>
              <a:cs typeface="Inconsolata"/>
              <a:sym typeface="Inconsolata"/>
            </a:endParaRPr>
          </a:p>
          <a:p>
            <a:pPr indent="0" lvl="0" marL="0" rtl="0" algn="l">
              <a:lnSpc>
                <a:spcPct val="115000"/>
              </a:lnSpc>
              <a:spcBef>
                <a:spcPts val="0"/>
              </a:spcBef>
              <a:spcAft>
                <a:spcPts val="0"/>
              </a:spcAft>
              <a:buNone/>
            </a:pPr>
            <a:r>
              <a:t/>
            </a:r>
            <a:endParaRPr sz="1250">
              <a:solidFill>
                <a:srgbClr val="3D4595"/>
              </a:solidFill>
              <a:latin typeface="Inconsolata"/>
              <a:ea typeface="Inconsolata"/>
              <a:cs typeface="Inconsolata"/>
              <a:sym typeface="Inconsolata"/>
            </a:endParaRPr>
          </a:p>
          <a:p>
            <a:pPr indent="0" lvl="0" marL="0" rtl="0" algn="l">
              <a:lnSpc>
                <a:spcPct val="115000"/>
              </a:lnSpc>
              <a:spcBef>
                <a:spcPts val="0"/>
              </a:spcBef>
              <a:spcAft>
                <a:spcPts val="0"/>
              </a:spcAft>
              <a:buNone/>
            </a:pPr>
            <a:r>
              <a:t/>
            </a:r>
            <a:endParaRPr sz="1250">
              <a:solidFill>
                <a:srgbClr val="3D4595"/>
              </a:solidFill>
              <a:latin typeface="Inconsolata"/>
              <a:ea typeface="Inconsolata"/>
              <a:cs typeface="Inconsolata"/>
              <a:sym typeface="Inconsolata"/>
            </a:endParaRPr>
          </a:p>
          <a:p>
            <a:pPr indent="0" lvl="0" marL="0" rtl="0" algn="l">
              <a:lnSpc>
                <a:spcPct val="115000"/>
              </a:lnSpc>
              <a:spcBef>
                <a:spcPts val="0"/>
              </a:spcBef>
              <a:spcAft>
                <a:spcPts val="0"/>
              </a:spcAft>
              <a:buNone/>
            </a:pPr>
            <a:r>
              <a:t/>
            </a:r>
            <a:endParaRPr sz="1250">
              <a:solidFill>
                <a:srgbClr val="3D4595"/>
              </a:solidFill>
              <a:latin typeface="Inconsolata"/>
              <a:ea typeface="Inconsolata"/>
              <a:cs typeface="Inconsolata"/>
              <a:sym typeface="Inconsolata"/>
            </a:endParaRPr>
          </a:p>
        </p:txBody>
      </p:sp>
      <p:pic>
        <p:nvPicPr>
          <p:cNvPr id="628" name="Google Shape;628;p78"/>
          <p:cNvPicPr preferRelativeResize="0"/>
          <p:nvPr/>
        </p:nvPicPr>
        <p:blipFill>
          <a:blip r:embed="rId7">
            <a:alphaModFix/>
          </a:blip>
          <a:stretch>
            <a:fillRect/>
          </a:stretch>
        </p:blipFill>
        <p:spPr>
          <a:xfrm>
            <a:off x="1906525" y="2785812"/>
            <a:ext cx="1504575" cy="1978500"/>
          </a:xfrm>
          <a:prstGeom prst="rect">
            <a:avLst/>
          </a:prstGeom>
          <a:noFill/>
          <a:ln>
            <a:noFill/>
          </a:ln>
        </p:spPr>
      </p:pic>
      <p:pic>
        <p:nvPicPr>
          <p:cNvPr id="629" name="Google Shape;629;p78"/>
          <p:cNvPicPr preferRelativeResize="0"/>
          <p:nvPr/>
        </p:nvPicPr>
        <p:blipFill>
          <a:blip r:embed="rId8">
            <a:alphaModFix/>
          </a:blip>
          <a:stretch>
            <a:fillRect/>
          </a:stretch>
        </p:blipFill>
        <p:spPr>
          <a:xfrm>
            <a:off x="3555074" y="2791863"/>
            <a:ext cx="1504575" cy="1966397"/>
          </a:xfrm>
          <a:prstGeom prst="rect">
            <a:avLst/>
          </a:prstGeom>
          <a:noFill/>
          <a:ln>
            <a:noFill/>
          </a:ln>
        </p:spPr>
      </p:pic>
      <p:pic>
        <p:nvPicPr>
          <p:cNvPr id="630" name="Google Shape;630;p78"/>
          <p:cNvPicPr preferRelativeResize="0"/>
          <p:nvPr/>
        </p:nvPicPr>
        <p:blipFill>
          <a:blip r:embed="rId9">
            <a:alphaModFix/>
          </a:blip>
          <a:stretch>
            <a:fillRect/>
          </a:stretch>
        </p:blipFill>
        <p:spPr>
          <a:xfrm>
            <a:off x="5203625" y="2782837"/>
            <a:ext cx="1504575" cy="1984474"/>
          </a:xfrm>
          <a:prstGeom prst="rect">
            <a:avLst/>
          </a:prstGeom>
          <a:noFill/>
          <a:ln>
            <a:noFill/>
          </a:ln>
        </p:spPr>
      </p:pic>
      <p:pic>
        <p:nvPicPr>
          <p:cNvPr id="631" name="Google Shape;631;p78"/>
          <p:cNvPicPr preferRelativeResize="0"/>
          <p:nvPr/>
        </p:nvPicPr>
        <p:blipFill>
          <a:blip r:embed="rId10">
            <a:alphaModFix/>
          </a:blip>
          <a:stretch>
            <a:fillRect/>
          </a:stretch>
        </p:blipFill>
        <p:spPr>
          <a:xfrm>
            <a:off x="6852175" y="2791875"/>
            <a:ext cx="1504575" cy="20061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19"/>
          <p:cNvSpPr txBox="1"/>
          <p:nvPr/>
        </p:nvSpPr>
        <p:spPr>
          <a:xfrm>
            <a:off x="569025" y="839100"/>
            <a:ext cx="76398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Banking Key Driver - Account Holder Churn </a:t>
            </a:r>
            <a:endParaRPr sz="2300">
              <a:solidFill>
                <a:srgbClr val="0B5394"/>
              </a:solidFill>
              <a:latin typeface="Work Sans Regular"/>
              <a:ea typeface="Work Sans Regular"/>
              <a:cs typeface="Work Sans Regular"/>
              <a:sym typeface="Work Sans Regular"/>
            </a:endParaRPr>
          </a:p>
        </p:txBody>
      </p:sp>
      <p:pic>
        <p:nvPicPr>
          <p:cNvPr id="93" name="Google Shape;93;p19"/>
          <p:cNvPicPr preferRelativeResize="0"/>
          <p:nvPr/>
        </p:nvPicPr>
        <p:blipFill>
          <a:blip r:embed="rId4">
            <a:alphaModFix/>
          </a:blip>
          <a:stretch>
            <a:fillRect/>
          </a:stretch>
        </p:blipFill>
        <p:spPr>
          <a:xfrm>
            <a:off x="862725" y="1543675"/>
            <a:ext cx="4886125" cy="3084375"/>
          </a:xfrm>
          <a:prstGeom prst="rect">
            <a:avLst/>
          </a:prstGeom>
          <a:noFill/>
          <a:ln>
            <a:noFill/>
          </a:ln>
        </p:spPr>
      </p:pic>
      <p:sp>
        <p:nvSpPr>
          <p:cNvPr id="94" name="Google Shape;94;p19"/>
          <p:cNvSpPr txBox="1"/>
          <p:nvPr/>
        </p:nvSpPr>
        <p:spPr>
          <a:xfrm>
            <a:off x="5933050" y="1543675"/>
            <a:ext cx="2788800" cy="3186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172B4D"/>
              </a:buClr>
              <a:buSzPts val="1300"/>
              <a:buFont typeface="Helvetica Neue"/>
              <a:buChar char="●"/>
            </a:pPr>
            <a:r>
              <a:rPr b="1" lang="en" sz="1300">
                <a:solidFill>
                  <a:srgbClr val="172B4D"/>
                </a:solidFill>
                <a:latin typeface="Helvetica Neue"/>
                <a:ea typeface="Helvetica Neue"/>
                <a:cs typeface="Helvetica Neue"/>
                <a:sym typeface="Helvetica Neue"/>
              </a:rPr>
              <a:t>Over time # accounts</a:t>
            </a:r>
            <a:endParaRPr b="1" sz="1300">
              <a:solidFill>
                <a:srgbClr val="172B4D"/>
              </a:solidFill>
              <a:latin typeface="Helvetica Neue"/>
              <a:ea typeface="Helvetica Neue"/>
              <a:cs typeface="Helvetica Neue"/>
              <a:sym typeface="Helvetica Neue"/>
            </a:endParaRPr>
          </a:p>
          <a:p>
            <a:pPr indent="-311150" lvl="0" marL="457200" rtl="0" algn="l">
              <a:spcBef>
                <a:spcPts val="0"/>
              </a:spcBef>
              <a:spcAft>
                <a:spcPts val="0"/>
              </a:spcAft>
              <a:buClr>
                <a:srgbClr val="172B4D"/>
              </a:buClr>
              <a:buSzPts val="1300"/>
              <a:buFont typeface="Helvetica Neue"/>
              <a:buChar char="●"/>
            </a:pPr>
            <a:r>
              <a:rPr b="1" lang="en" sz="1300">
                <a:solidFill>
                  <a:srgbClr val="172B4D"/>
                </a:solidFill>
                <a:latin typeface="Helvetica Neue"/>
                <a:ea typeface="Helvetica Neue"/>
                <a:cs typeface="Helvetica Neue"/>
                <a:sym typeface="Helvetica Neue"/>
              </a:rPr>
              <a:t>Over time </a:t>
            </a:r>
            <a:r>
              <a:rPr b="1" lang="en" sz="1300">
                <a:solidFill>
                  <a:srgbClr val="172B4D"/>
                </a:solidFill>
                <a:latin typeface="Helvetica Neue"/>
                <a:ea typeface="Helvetica Neue"/>
                <a:cs typeface="Helvetica Neue"/>
                <a:sym typeface="Helvetica Neue"/>
              </a:rPr>
              <a:t> # transactions</a:t>
            </a:r>
            <a:endParaRPr b="1" sz="1300">
              <a:solidFill>
                <a:srgbClr val="172B4D"/>
              </a:solidFill>
              <a:latin typeface="Helvetica Neue"/>
              <a:ea typeface="Helvetica Neue"/>
              <a:cs typeface="Helvetica Neue"/>
              <a:sym typeface="Helvetica Neue"/>
            </a:endParaRPr>
          </a:p>
          <a:p>
            <a:pPr indent="-311150" lvl="0" marL="457200" rtl="0" algn="l">
              <a:spcBef>
                <a:spcPts val="0"/>
              </a:spcBef>
              <a:spcAft>
                <a:spcPts val="0"/>
              </a:spcAft>
              <a:buClr>
                <a:srgbClr val="172B4D"/>
              </a:buClr>
              <a:buSzPts val="1300"/>
              <a:buFont typeface="Helvetica Neue"/>
              <a:buChar char="●"/>
            </a:pPr>
            <a:r>
              <a:rPr b="1" lang="en" sz="1300">
                <a:solidFill>
                  <a:srgbClr val="172B4D"/>
                </a:solidFill>
                <a:latin typeface="Helvetica Neue"/>
                <a:ea typeface="Helvetica Neue"/>
                <a:cs typeface="Helvetica Neue"/>
                <a:sym typeface="Helvetica Neue"/>
              </a:rPr>
              <a:t>Over time amount moved</a:t>
            </a:r>
            <a:endParaRPr b="1" sz="1300">
              <a:solidFill>
                <a:srgbClr val="172B4D"/>
              </a:solidFill>
              <a:latin typeface="Helvetica Neue"/>
              <a:ea typeface="Helvetica Neue"/>
              <a:cs typeface="Helvetica Neue"/>
              <a:sym typeface="Helvetica Neue"/>
            </a:endParaRPr>
          </a:p>
          <a:p>
            <a:pPr indent="-311150" lvl="0" marL="457200" rtl="0" algn="l">
              <a:spcBef>
                <a:spcPts val="0"/>
              </a:spcBef>
              <a:spcAft>
                <a:spcPts val="0"/>
              </a:spcAft>
              <a:buClr>
                <a:srgbClr val="172B4D"/>
              </a:buClr>
              <a:buSzPts val="1300"/>
              <a:buFont typeface="Helvetica Neue"/>
              <a:buChar char="●"/>
            </a:pPr>
            <a:r>
              <a:rPr b="1" lang="en" sz="1300">
                <a:solidFill>
                  <a:srgbClr val="172B4D"/>
                </a:solidFill>
                <a:latin typeface="Helvetica Neue"/>
                <a:ea typeface="Helvetica Neue"/>
                <a:cs typeface="Helvetica Neue"/>
                <a:sym typeface="Helvetica Neue"/>
              </a:rPr>
              <a:t>Over time # loans </a:t>
            </a:r>
            <a:endParaRPr b="1" sz="1300">
              <a:solidFill>
                <a:srgbClr val="172B4D"/>
              </a:solidFill>
              <a:latin typeface="Helvetica Neue"/>
              <a:ea typeface="Helvetica Neue"/>
              <a:cs typeface="Helvetica Neue"/>
              <a:sym typeface="Helvetica Neue"/>
            </a:endParaRPr>
          </a:p>
          <a:p>
            <a:pPr indent="0" lvl="0" marL="457200" rtl="0" algn="l">
              <a:spcBef>
                <a:spcPts val="0"/>
              </a:spcBef>
              <a:spcAft>
                <a:spcPts val="0"/>
              </a:spcAft>
              <a:buNone/>
            </a:pPr>
            <a:r>
              <a:t/>
            </a:r>
            <a:endParaRPr b="1" sz="1300">
              <a:solidFill>
                <a:srgbClr val="172B4D"/>
              </a:solidFill>
              <a:latin typeface="Helvetica Neue"/>
              <a:ea typeface="Helvetica Neue"/>
              <a:cs typeface="Helvetica Neue"/>
              <a:sym typeface="Helvetica Neue"/>
            </a:endParaRPr>
          </a:p>
          <a:p>
            <a:pPr indent="-311150" lvl="0" marL="457200" rtl="0" algn="l">
              <a:spcBef>
                <a:spcPts val="0"/>
              </a:spcBef>
              <a:spcAft>
                <a:spcPts val="0"/>
              </a:spcAft>
              <a:buClr>
                <a:srgbClr val="172B4D"/>
              </a:buClr>
              <a:buSzPts val="1300"/>
              <a:buFont typeface="Helvetica Neue"/>
              <a:buChar char="+"/>
            </a:pPr>
            <a:r>
              <a:rPr b="1" lang="en" sz="1300">
                <a:solidFill>
                  <a:srgbClr val="172B4D"/>
                </a:solidFill>
                <a:latin typeface="Helvetica Neue"/>
                <a:ea typeface="Helvetica Neue"/>
                <a:cs typeface="Helvetica Neue"/>
                <a:sym typeface="Helvetica Neue"/>
              </a:rPr>
              <a:t>Classify clients as good or bad based on their loan status (simplified)</a:t>
            </a:r>
            <a:endParaRPr b="1" sz="1300">
              <a:solidFill>
                <a:srgbClr val="172B4D"/>
              </a:solidFill>
              <a:latin typeface="Helvetica Neue"/>
              <a:ea typeface="Helvetica Neue"/>
              <a:cs typeface="Helvetica Neue"/>
              <a:sym typeface="Helvetica Neue"/>
            </a:endParaRPr>
          </a:p>
          <a:p>
            <a:pPr indent="-311150" lvl="0" marL="457200" rtl="0" algn="l">
              <a:spcBef>
                <a:spcPts val="0"/>
              </a:spcBef>
              <a:spcAft>
                <a:spcPts val="0"/>
              </a:spcAft>
              <a:buClr>
                <a:srgbClr val="172B4D"/>
              </a:buClr>
              <a:buSzPts val="1300"/>
              <a:buFont typeface="Helvetica Neue"/>
              <a:buChar char="+"/>
            </a:pPr>
            <a:r>
              <a:rPr b="1" lang="en" sz="1300">
                <a:solidFill>
                  <a:srgbClr val="172B4D"/>
                </a:solidFill>
                <a:latin typeface="Helvetica Neue"/>
                <a:ea typeface="Helvetica Neue"/>
                <a:cs typeface="Helvetica Neue"/>
                <a:sym typeface="Helvetica Neue"/>
              </a:rPr>
              <a:t>Add this classification to a time series analysis</a:t>
            </a:r>
            <a:endParaRPr b="1" sz="1300">
              <a:solidFill>
                <a:srgbClr val="172B4D"/>
              </a:solidFill>
              <a:latin typeface="Helvetica Neue"/>
              <a:ea typeface="Helvetica Neue"/>
              <a:cs typeface="Helvetica Neue"/>
              <a:sym typeface="Helvetica Neue"/>
            </a:endParaRPr>
          </a:p>
          <a:p>
            <a:pPr indent="0" lvl="0" marL="457200" rtl="0" algn="l">
              <a:spcBef>
                <a:spcPts val="0"/>
              </a:spcBef>
              <a:spcAft>
                <a:spcPts val="0"/>
              </a:spcAft>
              <a:buNone/>
            </a:pPr>
            <a:r>
              <a:t/>
            </a:r>
            <a:endParaRPr b="1" sz="1300">
              <a:solidFill>
                <a:srgbClr val="172B4D"/>
              </a:solidFill>
              <a:latin typeface="Helvetica Neue"/>
              <a:ea typeface="Helvetica Neue"/>
              <a:cs typeface="Helvetica Neue"/>
              <a:sym typeface="Helvetica Neue"/>
            </a:endParaRPr>
          </a:p>
          <a:p>
            <a:pPr indent="-311150" lvl="0" marL="457200" rtl="0" algn="l">
              <a:spcBef>
                <a:spcPts val="0"/>
              </a:spcBef>
              <a:spcAft>
                <a:spcPts val="0"/>
              </a:spcAft>
              <a:buClr>
                <a:srgbClr val="172B4D"/>
              </a:buClr>
              <a:buSzPts val="1300"/>
              <a:buFont typeface="Helvetica Neue"/>
              <a:buChar char="+"/>
            </a:pPr>
            <a:r>
              <a:rPr b="1" lang="en" sz="1300">
                <a:solidFill>
                  <a:srgbClr val="172B4D"/>
                </a:solidFill>
                <a:latin typeface="Helvetica Neue"/>
                <a:ea typeface="Helvetica Neue"/>
                <a:cs typeface="Helvetica Neue"/>
                <a:sym typeface="Helvetica Neue"/>
              </a:rPr>
              <a:t>Is the bank churning bad or good clients? </a:t>
            </a:r>
            <a:endParaRPr b="1" sz="1300">
              <a:solidFill>
                <a:srgbClr val="172B4D"/>
              </a:solidFill>
              <a:latin typeface="Helvetica Neue"/>
              <a:ea typeface="Helvetica Neue"/>
              <a:cs typeface="Helvetica Neue"/>
              <a:sym typeface="Helvetica Neue"/>
            </a:endParaRPr>
          </a:p>
          <a:p>
            <a:pPr indent="0" lvl="0" marL="0" rtl="0" algn="l">
              <a:spcBef>
                <a:spcPts val="0"/>
              </a:spcBef>
              <a:spcAft>
                <a:spcPts val="0"/>
              </a:spcAft>
              <a:buNone/>
            </a:pPr>
            <a:r>
              <a:t/>
            </a:r>
            <a:endParaRPr b="1" sz="1300">
              <a:solidFill>
                <a:srgbClr val="172B4D"/>
              </a:solidFill>
              <a:latin typeface="Helvetica Neue"/>
              <a:ea typeface="Helvetica Neue"/>
              <a:cs typeface="Helvetica Neue"/>
              <a:sym typeface="Helvetica Neue"/>
            </a:endParaRPr>
          </a:p>
          <a:p>
            <a:pPr indent="0" lvl="0" marL="0" rtl="0" algn="l">
              <a:spcBef>
                <a:spcPts val="0"/>
              </a:spcBef>
              <a:spcAft>
                <a:spcPts val="0"/>
              </a:spcAft>
              <a:buNone/>
            </a:pPr>
            <a:r>
              <a:t/>
            </a:r>
            <a:endParaRPr b="1" sz="1300">
              <a:solidFill>
                <a:srgbClr val="172B4D"/>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0"/>
          <p:cNvSpPr txBox="1"/>
          <p:nvPr/>
        </p:nvSpPr>
        <p:spPr>
          <a:xfrm>
            <a:off x="569025" y="839100"/>
            <a:ext cx="78633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Bank Churn Analysis:  problem and approach (1)</a:t>
            </a:r>
            <a:endParaRPr sz="2300">
              <a:solidFill>
                <a:srgbClr val="0B5394"/>
              </a:solidFill>
              <a:latin typeface="Work Sans Regular"/>
              <a:ea typeface="Work Sans Regular"/>
              <a:cs typeface="Work Sans Regular"/>
              <a:sym typeface="Work Sans Regular"/>
            </a:endParaRPr>
          </a:p>
        </p:txBody>
      </p:sp>
      <p:sp>
        <p:nvSpPr>
          <p:cNvPr id="100" name="Google Shape;100;p20"/>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2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Problem # 1 =  Customer Churn / attrition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Let’s find out month to month, how many accounts/trans we have which belong to ‘good’ or ‘bad’ clients</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Tool = </a:t>
            </a:r>
            <a:r>
              <a:rPr b="1" lang="en" sz="1800">
                <a:solidFill>
                  <a:srgbClr val="434343"/>
                </a:solidFill>
                <a:latin typeface="Work Sans"/>
                <a:ea typeface="Work Sans"/>
                <a:cs typeface="Work Sans"/>
                <a:sym typeface="Work Sans"/>
              </a:rPr>
              <a:t>SQL aggregation with a WHERE filter</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Approach - </a:t>
            </a:r>
            <a:r>
              <a:rPr lang="en" sz="1800">
                <a:solidFill>
                  <a:srgbClr val="434343"/>
                </a:solidFill>
                <a:latin typeface="Work Sans Regular"/>
                <a:ea typeface="Work Sans Regular"/>
                <a:cs typeface="Work Sans Regular"/>
                <a:sym typeface="Work Sans Regular"/>
              </a:rPr>
              <a:t>join Trans to Loans /Accounts (Disp) - using</a:t>
            </a:r>
            <a:r>
              <a:rPr lang="en" sz="1800">
                <a:solidFill>
                  <a:srgbClr val="434343"/>
                </a:solidFill>
                <a:latin typeface="Work Sans Regular"/>
                <a:ea typeface="Work Sans Regular"/>
                <a:cs typeface="Work Sans Regular"/>
                <a:sym typeface="Work Sans Regular"/>
              </a:rPr>
              <a:t> a subquery to flag bad/good customers based on Loan status (or create a view with a bad/good flag column)</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Then, </a:t>
            </a:r>
            <a:r>
              <a:rPr b="1" lang="en" sz="1800">
                <a:solidFill>
                  <a:srgbClr val="434343"/>
                </a:solidFill>
                <a:latin typeface="Work Sans"/>
                <a:ea typeface="Work Sans"/>
                <a:cs typeface="Work Sans"/>
                <a:sym typeface="Work Sans"/>
              </a:rPr>
              <a:t>extract the data</a:t>
            </a:r>
            <a:r>
              <a:rPr lang="en" sz="1800">
                <a:solidFill>
                  <a:srgbClr val="434343"/>
                </a:solidFill>
                <a:latin typeface="Work Sans Regular"/>
                <a:ea typeface="Work Sans Regular"/>
                <a:cs typeface="Work Sans Regular"/>
                <a:sym typeface="Work Sans Regular"/>
              </a:rPr>
              <a:t> as a csv (or read into python) and </a:t>
            </a:r>
            <a:r>
              <a:rPr b="1" lang="en" sz="1800">
                <a:solidFill>
                  <a:srgbClr val="434343"/>
                </a:solidFill>
                <a:latin typeface="Work Sans"/>
                <a:ea typeface="Work Sans"/>
                <a:cs typeface="Work Sans"/>
                <a:sym typeface="Work Sans"/>
              </a:rPr>
              <a:t>visualise</a:t>
            </a:r>
            <a:r>
              <a:rPr lang="en" sz="1800">
                <a:solidFill>
                  <a:srgbClr val="434343"/>
                </a:solidFill>
                <a:latin typeface="Work Sans Regular"/>
                <a:ea typeface="Work Sans Regular"/>
                <a:cs typeface="Work Sans Regular"/>
                <a:sym typeface="Work Sans Regular"/>
              </a:rPr>
              <a:t> the time series in Tableau or Python</a:t>
            </a:r>
            <a:endParaRPr sz="1800">
              <a:solidFill>
                <a:srgbClr val="434343"/>
              </a:solidFill>
              <a:latin typeface="Work Sans Regular"/>
              <a:ea typeface="Work Sans Regular"/>
              <a:cs typeface="Work Sans Regular"/>
              <a:sym typeface="Work Sans Regular"/>
            </a:endParaRPr>
          </a:p>
          <a:p>
            <a:pPr indent="0" lvl="0" marL="0" rtl="0" algn="l">
              <a:lnSpc>
                <a:spcPct val="100000"/>
              </a:lnSpc>
              <a:spcBef>
                <a:spcPts val="0"/>
              </a:spcBef>
              <a:spcAft>
                <a:spcPts val="0"/>
              </a:spcAft>
              <a:buNone/>
            </a:pPr>
            <a:r>
              <a:t/>
            </a:r>
            <a:endParaRPr sz="1800">
              <a:solidFill>
                <a:srgbClr val="434343"/>
              </a:solidFill>
              <a:latin typeface="Work Sans Regular"/>
              <a:ea typeface="Work Sans Regular"/>
              <a:cs typeface="Work Sans Regular"/>
              <a:sym typeface="Work Sans Regul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animEffect filter="fade" transition="in">
                                      <p:cBhvr>
                                        <p:cTn dur="1000"/>
                                        <p:tgtEl>
                                          <p:spTgt spid="1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animEffect filter="fade" transition="in">
                                      <p:cBhvr>
                                        <p:cTn dur="1000"/>
                                        <p:tgtEl>
                                          <p:spTgt spid="1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2" st="2"/>
                                            </p:txEl>
                                          </p:spTgt>
                                        </p:tgtEl>
                                        <p:attrNameLst>
                                          <p:attrName>style.visibility</p:attrName>
                                        </p:attrNameLst>
                                      </p:cBhvr>
                                      <p:to>
                                        <p:strVal val="visible"/>
                                      </p:to>
                                    </p:set>
                                    <p:animEffect filter="fade" transition="in">
                                      <p:cBhvr>
                                        <p:cTn dur="1000"/>
                                        <p:tgtEl>
                                          <p:spTgt spid="1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3" st="3"/>
                                            </p:txEl>
                                          </p:spTgt>
                                        </p:tgtEl>
                                        <p:attrNameLst>
                                          <p:attrName>style.visibility</p:attrName>
                                        </p:attrNameLst>
                                      </p:cBhvr>
                                      <p:to>
                                        <p:strVal val="visible"/>
                                      </p:to>
                                    </p:set>
                                    <p:animEffect filter="fade" transition="in">
                                      <p:cBhvr>
                                        <p:cTn dur="1000"/>
                                        <p:tgtEl>
                                          <p:spTgt spid="1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4" st="4"/>
                                            </p:txEl>
                                          </p:spTgt>
                                        </p:tgtEl>
                                        <p:attrNameLst>
                                          <p:attrName>style.visibility</p:attrName>
                                        </p:attrNameLst>
                                      </p:cBhvr>
                                      <p:to>
                                        <p:strVal val="visible"/>
                                      </p:to>
                                    </p:set>
                                    <p:animEffect filter="fade" transition="in">
                                      <p:cBhvr>
                                        <p:cTn dur="1000"/>
                                        <p:tgtEl>
                                          <p:spTgt spid="1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5" st="5"/>
                                            </p:txEl>
                                          </p:spTgt>
                                        </p:tgtEl>
                                        <p:attrNameLst>
                                          <p:attrName>style.visibility</p:attrName>
                                        </p:attrNameLst>
                                      </p:cBhvr>
                                      <p:to>
                                        <p:strVal val="visible"/>
                                      </p:to>
                                    </p:set>
                                    <p:animEffect filter="fade" transition="in">
                                      <p:cBhvr>
                                        <p:cTn dur="1000"/>
                                        <p:tgtEl>
                                          <p:spTgt spid="1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6" st="6"/>
                                            </p:txEl>
                                          </p:spTgt>
                                        </p:tgtEl>
                                        <p:attrNameLst>
                                          <p:attrName>style.visibility</p:attrName>
                                        </p:attrNameLst>
                                      </p:cBhvr>
                                      <p:to>
                                        <p:strVal val="visible"/>
                                      </p:to>
                                    </p:set>
                                    <p:animEffect filter="fade" transition="in">
                                      <p:cBhvr>
                                        <p:cTn dur="1000"/>
                                        <p:tgtEl>
                                          <p:spTgt spid="10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1"/>
          <p:cNvSpPr txBox="1"/>
          <p:nvPr/>
        </p:nvSpPr>
        <p:spPr>
          <a:xfrm>
            <a:off x="569025" y="839100"/>
            <a:ext cx="78633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B5394"/>
                </a:solidFill>
                <a:latin typeface="Work Sans"/>
                <a:ea typeface="Work Sans"/>
                <a:cs typeface="Work Sans"/>
                <a:sym typeface="Work Sans"/>
              </a:rPr>
              <a:t>Bank Churn Analysis:  problem and approach (2)</a:t>
            </a:r>
            <a:endParaRPr sz="2300">
              <a:solidFill>
                <a:srgbClr val="0B5394"/>
              </a:solidFill>
              <a:latin typeface="Work Sans Regular"/>
              <a:ea typeface="Work Sans Regular"/>
              <a:cs typeface="Work Sans Regular"/>
              <a:sym typeface="Work Sans Regular"/>
            </a:endParaRPr>
          </a:p>
        </p:txBody>
      </p:sp>
      <p:sp>
        <p:nvSpPr>
          <p:cNvPr id="106" name="Google Shape;106;p21"/>
          <p:cNvSpPr txBox="1"/>
          <p:nvPr/>
        </p:nvSpPr>
        <p:spPr>
          <a:xfrm>
            <a:off x="878100" y="1333200"/>
            <a:ext cx="7387800" cy="296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2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Problem # 1 =  Customer Churn / attrition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Let’s find out month to month, how many unique account holders were making transactions, as an indicator of churn.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Tool = Window </a:t>
            </a:r>
            <a:r>
              <a:rPr b="1" lang="en" sz="1800">
                <a:solidFill>
                  <a:srgbClr val="434343"/>
                </a:solidFill>
                <a:latin typeface="Work Sans"/>
                <a:ea typeface="Work Sans"/>
                <a:cs typeface="Work Sans"/>
                <a:sym typeface="Work Sans"/>
              </a:rPr>
              <a:t>LAG</a:t>
            </a:r>
            <a:r>
              <a:rPr lang="en" sz="1800">
                <a:solidFill>
                  <a:srgbClr val="434343"/>
                </a:solidFill>
                <a:latin typeface="Work Sans Regular"/>
                <a:ea typeface="Work Sans Regular"/>
                <a:cs typeface="Work Sans Regular"/>
                <a:sym typeface="Work Sans Regular"/>
              </a:rPr>
              <a:t> function </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Approach - create </a:t>
            </a:r>
            <a:r>
              <a:rPr b="1" lang="en" sz="1800">
                <a:solidFill>
                  <a:srgbClr val="434343"/>
                </a:solidFill>
                <a:latin typeface="Work Sans"/>
                <a:ea typeface="Work Sans"/>
                <a:cs typeface="Work Sans"/>
                <a:sym typeface="Work Sans"/>
              </a:rPr>
              <a:t>Views</a:t>
            </a:r>
            <a:r>
              <a:rPr lang="en" sz="1800">
                <a:solidFill>
                  <a:srgbClr val="434343"/>
                </a:solidFill>
                <a:latin typeface="Work Sans Regular"/>
                <a:ea typeface="Work Sans Regular"/>
                <a:cs typeface="Work Sans Regular"/>
                <a:sym typeface="Work Sans Regular"/>
              </a:rPr>
              <a:t> for re-usability/ease of coding</a:t>
            </a:r>
            <a:endParaRPr sz="1800">
              <a:solidFill>
                <a:srgbClr val="434343"/>
              </a:solidFill>
              <a:latin typeface="Work Sans Regular"/>
              <a:ea typeface="Work Sans Regular"/>
              <a:cs typeface="Work Sans Regular"/>
              <a:sym typeface="Work Sans Regular"/>
            </a:endParaRPr>
          </a:p>
          <a:p>
            <a:pPr indent="-342900" lvl="0" marL="457200" rtl="0" algn="l">
              <a:lnSpc>
                <a:spcPct val="100000"/>
              </a:lnSpc>
              <a:spcBef>
                <a:spcPts val="0"/>
              </a:spcBef>
              <a:spcAft>
                <a:spcPts val="0"/>
              </a:spcAft>
              <a:buClr>
                <a:srgbClr val="434343"/>
              </a:buClr>
              <a:buSzPts val="1800"/>
              <a:buFont typeface="Work Sans Regular"/>
              <a:buChar char="●"/>
            </a:pPr>
            <a:r>
              <a:rPr lang="en" sz="1800">
                <a:solidFill>
                  <a:srgbClr val="434343"/>
                </a:solidFill>
                <a:latin typeface="Work Sans Regular"/>
                <a:ea typeface="Work Sans Regular"/>
                <a:cs typeface="Work Sans Regular"/>
                <a:sym typeface="Work Sans Regular"/>
              </a:rPr>
              <a:t>https://www.sqlservertutorial.net/sql-server-window-functions/sql-server-lag-function/</a:t>
            </a:r>
            <a:endParaRPr sz="1800">
              <a:solidFill>
                <a:srgbClr val="434343"/>
              </a:solidFill>
              <a:latin typeface="Work Sans Regular"/>
              <a:ea typeface="Work Sans Regular"/>
              <a:cs typeface="Work Sans Regular"/>
              <a:sym typeface="Work Sans Regul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animEffect filter="fade" transition="in">
                                      <p:cBhvr>
                                        <p:cTn dur="1000"/>
                                        <p:tgtEl>
                                          <p:spTgt spid="1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1" st="1"/>
                                            </p:txEl>
                                          </p:spTgt>
                                        </p:tgtEl>
                                        <p:attrNameLst>
                                          <p:attrName>style.visibility</p:attrName>
                                        </p:attrNameLst>
                                      </p:cBhvr>
                                      <p:to>
                                        <p:strVal val="visible"/>
                                      </p:to>
                                    </p:set>
                                    <p:animEffect filter="fade" transition="in">
                                      <p:cBhvr>
                                        <p:cTn dur="1000"/>
                                        <p:tgtEl>
                                          <p:spTgt spid="1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2" st="2"/>
                                            </p:txEl>
                                          </p:spTgt>
                                        </p:tgtEl>
                                        <p:attrNameLst>
                                          <p:attrName>style.visibility</p:attrName>
                                        </p:attrNameLst>
                                      </p:cBhvr>
                                      <p:to>
                                        <p:strVal val="visible"/>
                                      </p:to>
                                    </p:set>
                                    <p:animEffect filter="fade" transition="in">
                                      <p:cBhvr>
                                        <p:cTn dur="1000"/>
                                        <p:tgtEl>
                                          <p:spTgt spid="1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3" st="3"/>
                                            </p:txEl>
                                          </p:spTgt>
                                        </p:tgtEl>
                                        <p:attrNameLst>
                                          <p:attrName>style.visibility</p:attrName>
                                        </p:attrNameLst>
                                      </p:cBhvr>
                                      <p:to>
                                        <p:strVal val="visible"/>
                                      </p:to>
                                    </p:set>
                                    <p:animEffect filter="fade" transition="in">
                                      <p:cBhvr>
                                        <p:cTn dur="1000"/>
                                        <p:tgtEl>
                                          <p:spTgt spid="1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4" st="4"/>
                                            </p:txEl>
                                          </p:spTgt>
                                        </p:tgtEl>
                                        <p:attrNameLst>
                                          <p:attrName>style.visibility</p:attrName>
                                        </p:attrNameLst>
                                      </p:cBhvr>
                                      <p:to>
                                        <p:strVal val="visible"/>
                                      </p:to>
                                    </p:set>
                                    <p:animEffect filter="fade" transition="in">
                                      <p:cBhvr>
                                        <p:cTn dur="1000"/>
                                        <p:tgtEl>
                                          <p:spTgt spid="1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5" st="5"/>
                                            </p:txEl>
                                          </p:spTgt>
                                        </p:tgtEl>
                                        <p:attrNameLst>
                                          <p:attrName>style.visibility</p:attrName>
                                        </p:attrNameLst>
                                      </p:cBhvr>
                                      <p:to>
                                        <p:strVal val="visible"/>
                                      </p:to>
                                    </p:set>
                                    <p:animEffect filter="fade" transition="in">
                                      <p:cBhvr>
                                        <p:cTn dur="1000"/>
                                        <p:tgtEl>
                                          <p:spTgt spid="10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